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3" r:id="rId2"/>
    <p:sldId id="297" r:id="rId3"/>
    <p:sldId id="296" r:id="rId4"/>
    <p:sldId id="287" r:id="rId5"/>
    <p:sldId id="298" r:id="rId6"/>
    <p:sldId id="299" r:id="rId7"/>
    <p:sldId id="301" r:id="rId8"/>
    <p:sldId id="300" r:id="rId9"/>
    <p:sldId id="302" r:id="rId10"/>
    <p:sldId id="303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488">
          <p15:clr>
            <a:srgbClr val="A4A3A4"/>
          </p15:clr>
        </p15:guide>
        <p15:guide id="3" pos="2640">
          <p15:clr>
            <a:srgbClr val="A4A3A4"/>
          </p15:clr>
        </p15:guide>
        <p15:guide id="4" pos="640">
          <p15:clr>
            <a:srgbClr val="A4A3A4"/>
          </p15:clr>
        </p15:guide>
        <p15:guide id="5" pos="384">
          <p15:clr>
            <a:srgbClr val="A4A3A4"/>
          </p15:clr>
        </p15:guide>
        <p15:guide id="6" pos="10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004C"/>
    <a:srgbClr val="CC3300"/>
    <a:srgbClr val="FF3300"/>
    <a:srgbClr val="AAAAAA"/>
    <a:srgbClr val="CCCCCC"/>
    <a:srgbClr val="003366"/>
    <a:srgbClr val="FFFFFF"/>
    <a:srgbClr val="CC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391" autoAdjust="0"/>
  </p:normalViewPr>
  <p:slideViewPr>
    <p:cSldViewPr>
      <p:cViewPr varScale="1">
        <p:scale>
          <a:sx n="48" d="100"/>
          <a:sy n="48" d="100"/>
        </p:scale>
        <p:origin x="830" y="58"/>
      </p:cViewPr>
      <p:guideLst>
        <p:guide orient="horz" pos="2160"/>
        <p:guide pos="5488"/>
        <p:guide pos="2640"/>
        <p:guide pos="640"/>
        <p:guide pos="384"/>
        <p:guide pos="1056"/>
      </p:guideLst>
    </p:cSldViewPr>
  </p:slideViewPr>
  <p:outlineViewPr>
    <p:cViewPr>
      <p:scale>
        <a:sx n="33" d="100"/>
        <a:sy n="33" d="100"/>
      </p:scale>
      <p:origin x="12" y="74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1090" y="-6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8675591-44E0-4179-A2C4-7BAA789B3EA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0899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1FB3FB5-FC15-4974-B829-56B8305DEE0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2509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FB3FB5-FC15-4974-B829-56B8305DEE03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7731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%0egoett_6_02.TIF%20%20%20%20%20%20%20%20%20%20%20%20%20%20%20%20%20%20%20%20%20%20%20%20%20%20%20%20%20%20%20%20%20%20%20%20%20%20%20%20%20%20%20%20%20%20%20%20%2000016396%0brothes_imac%20%20%20%20%20%20%20%20%20%20%20%20%20%20%20%20%20%20%20%20ABA78158: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%17logo_ug_kompl_r_rgb.TIF%20%20%20%20%20%20%20%20%20%20%20%20%20%20%20%20%20%20%20%20%20%20%20%20%20%20%20%20%20%20%20%20%20%20%20%20%20%20%20%200001C4DA%0brothes_imac%20%20%20%20%20%20%20%20%20%20%20%20%20%20%20%20%20%20%20%20ABA78158:" TargetMode="Externa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45" descr="goett_6_02.TIF                                                 00016396rothes_imac                    ABA78158:"/>
          <p:cNvPicPr>
            <a:picLocks noChangeAspect="1" noChangeArrowheads="1"/>
          </p:cNvPicPr>
          <p:nvPr/>
        </p:nvPicPr>
        <p:blipFill>
          <a:blip r:embed="rId2" r:link="rId3" cstate="print">
            <a:lum bright="78000" contrast="-40000"/>
          </a:blip>
          <a:srcRect l="6311" t="662" r="6325" b="6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46" descr="logo_ug_kompl_r_rgb.TIF                                        0001C4DArothes_imac                    ABA78158:"/>
          <p:cNvPicPr>
            <a:picLocks noChangeAspect="1" noChangeArrowheads="1"/>
          </p:cNvPicPr>
          <p:nvPr/>
        </p:nvPicPr>
        <p:blipFill>
          <a:blip r:embed="rId4" r:link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163" y="428625"/>
            <a:ext cx="3436937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365"/>
          <p:cNvSpPr>
            <a:spLocks noChangeShapeType="1"/>
          </p:cNvSpPr>
          <p:nvPr/>
        </p:nvSpPr>
        <p:spPr bwMode="auto">
          <a:xfrm>
            <a:off x="381000" y="6667500"/>
            <a:ext cx="8331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7" name="Line 366"/>
          <p:cNvSpPr>
            <a:spLocks noChangeShapeType="1"/>
          </p:cNvSpPr>
          <p:nvPr/>
        </p:nvSpPr>
        <p:spPr bwMode="auto">
          <a:xfrm>
            <a:off x="8712200" y="60452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8" name="Text Box 369"/>
          <p:cNvSpPr txBox="1">
            <a:spLocks noChangeArrowheads="1"/>
          </p:cNvSpPr>
          <p:nvPr/>
        </p:nvSpPr>
        <p:spPr bwMode="auto">
          <a:xfrm>
            <a:off x="323850" y="404813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de-DE"/>
          </a:p>
        </p:txBody>
      </p:sp>
      <p:sp>
        <p:nvSpPr>
          <p:cNvPr id="9" name="Text Box 370"/>
          <p:cNvSpPr txBox="1">
            <a:spLocks noChangeArrowheads="1"/>
          </p:cNvSpPr>
          <p:nvPr/>
        </p:nvSpPr>
        <p:spPr bwMode="auto">
          <a:xfrm>
            <a:off x="323850" y="404813"/>
            <a:ext cx="48958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600">
                <a:latin typeface="Californian FB" pitchFamily="18" charset="0"/>
              </a:rPr>
              <a:t>Prof.Dr.Gerald Spindler, </a:t>
            </a:r>
            <a:br>
              <a:rPr lang="de-DE" sz="1600">
                <a:latin typeface="Californian FB" pitchFamily="18" charset="0"/>
              </a:rPr>
            </a:br>
            <a:r>
              <a:rPr lang="de-DE" sz="1600">
                <a:latin typeface="Californian FB" pitchFamily="18" charset="0"/>
              </a:rPr>
              <a:t>Institute of Economic Law – Corporate, Securities and E-Commerce Law</a:t>
            </a:r>
          </a:p>
        </p:txBody>
      </p:sp>
      <p:sp>
        <p:nvSpPr>
          <p:cNvPr id="3175" name="Rectangle 103"/>
          <p:cNvSpPr>
            <a:spLocks noGrp="1" noChangeArrowheads="1"/>
          </p:cNvSpPr>
          <p:nvPr>
            <p:ph type="ctrTitle"/>
          </p:nvPr>
        </p:nvSpPr>
        <p:spPr>
          <a:xfrm>
            <a:off x="2260600" y="2590800"/>
            <a:ext cx="6553200" cy="1905000"/>
          </a:xfrm>
        </p:spPr>
        <p:txBody>
          <a:bodyPr anchor="t"/>
          <a:lstStyle>
            <a:lvl1pPr>
              <a:defRPr sz="4800" b="0">
                <a:solidFill>
                  <a:srgbClr val="B3004C"/>
                </a:solidFill>
              </a:defRPr>
            </a:lvl1pPr>
          </a:lstStyle>
          <a:p>
            <a:r>
              <a:rPr lang="de-DE"/>
              <a:t>Rechtsbuendige</a:t>
            </a:r>
            <a:br>
              <a:rPr lang="de-DE"/>
            </a:br>
            <a:r>
              <a:rPr lang="de-DE"/>
              <a:t>Hauptueberschrift</a:t>
            </a:r>
          </a:p>
        </p:txBody>
      </p:sp>
      <p:sp>
        <p:nvSpPr>
          <p:cNvPr id="3293" name="Rectangle 221"/>
          <p:cNvSpPr>
            <a:spLocks noGrp="1" noChangeArrowheads="1"/>
          </p:cNvSpPr>
          <p:nvPr>
            <p:ph type="subTitle" idx="1"/>
          </p:nvPr>
        </p:nvSpPr>
        <p:spPr>
          <a:xfrm>
            <a:off x="1028700" y="4876800"/>
            <a:ext cx="7797800" cy="7620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600"/>
            </a:lvl1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10" name="Rectangle 10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311900"/>
            <a:ext cx="1981200" cy="457200"/>
          </a:xfrm>
        </p:spPr>
        <p:txBody>
          <a:bodyPr anchor="ctr"/>
          <a:lstStyle>
            <a:lvl1pPr algn="ctr">
              <a:defRPr smtClean="0"/>
            </a:lvl1pPr>
          </a:lstStyle>
          <a:p>
            <a:pPr>
              <a:defRPr/>
            </a:pPr>
            <a:fld id="{6E0AE83E-84B4-4219-9000-13E3CA81C4A8}" type="datetime4">
              <a:rPr lang="de-DE"/>
              <a:pPr>
                <a:defRPr/>
              </a:pPr>
              <a:t>13. Dezember 2021</a:t>
            </a:fld>
            <a:endParaRPr lang="de-DE"/>
          </a:p>
        </p:txBody>
      </p:sp>
    </p:spTree>
  </p:cSld>
  <p:clrMapOvr>
    <a:masterClrMapping/>
  </p:clrMapOvr>
  <p:transition spd="slow"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0DA92-EE83-4498-9E0B-BF5BB837FE84}" type="datetime4">
              <a:rPr lang="de-DE"/>
              <a:pPr>
                <a:defRPr/>
              </a:pPr>
              <a:t>13. Dezember 2021</a:t>
            </a:fld>
            <a:endParaRPr lang="de-DE"/>
          </a:p>
        </p:txBody>
      </p:sp>
    </p:spTree>
  </p:cSld>
  <p:clrMapOvr>
    <a:masterClrMapping/>
  </p:clrMapOvr>
  <p:transition spd="slow"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77050" y="1052513"/>
            <a:ext cx="2087563" cy="504031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11188" y="1052513"/>
            <a:ext cx="6113462" cy="5040312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FC67D-3FDD-4448-B3ED-78DC349A2757}" type="datetime4">
              <a:rPr lang="de-DE"/>
              <a:pPr>
                <a:defRPr/>
              </a:pPr>
              <a:t>13. Dezember 2021</a:t>
            </a:fld>
            <a:endParaRPr lang="de-DE"/>
          </a:p>
        </p:txBody>
      </p:sp>
    </p:spTree>
  </p:cSld>
  <p:clrMapOvr>
    <a:masterClrMapping/>
  </p:clrMapOvr>
  <p:transition spd="slow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45B81-638F-484E-9998-DA433C92D355}" type="datetime4">
              <a:rPr lang="de-DE"/>
              <a:pPr>
                <a:defRPr/>
              </a:pPr>
              <a:t>13. Dezember 2021</a:t>
            </a:fld>
            <a:endParaRPr lang="de-DE"/>
          </a:p>
        </p:txBody>
      </p:sp>
    </p:spTree>
  </p:cSld>
  <p:clrMapOvr>
    <a:masterClrMapping/>
  </p:clrMapOvr>
  <p:transition spd="slow"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C71A6-E816-41EB-8831-D73FD09F6CE3}" type="datetime4">
              <a:rPr lang="de-DE"/>
              <a:pPr>
                <a:defRPr/>
              </a:pPr>
              <a:t>13. Dezember 2021</a:t>
            </a:fld>
            <a:endParaRPr lang="de-DE"/>
          </a:p>
        </p:txBody>
      </p:sp>
    </p:spTree>
  </p:cSld>
  <p:clrMapOvr>
    <a:masterClrMapping/>
  </p:clrMapOvr>
  <p:transition spd="slow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63713" y="2205038"/>
            <a:ext cx="3524250" cy="3887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2205038"/>
            <a:ext cx="3524250" cy="3887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DFA7C-3007-43DD-9260-05463F787030}" type="datetime4">
              <a:rPr lang="de-DE"/>
              <a:pPr>
                <a:defRPr/>
              </a:pPr>
              <a:t>13. Dezember 2021</a:t>
            </a:fld>
            <a:endParaRPr lang="de-DE"/>
          </a:p>
        </p:txBody>
      </p:sp>
    </p:spTree>
  </p:cSld>
  <p:clrMapOvr>
    <a:masterClrMapping/>
  </p:clrMapOvr>
  <p:transition spd="slow"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ADC15-4B2B-4393-AF8A-A2DCF1E6563D}" type="datetime4">
              <a:rPr lang="de-DE"/>
              <a:pPr>
                <a:defRPr/>
              </a:pPr>
              <a:t>13. Dezember 2021</a:t>
            </a:fld>
            <a:endParaRPr lang="de-DE"/>
          </a:p>
        </p:txBody>
      </p:sp>
    </p:spTree>
  </p:cSld>
  <p:clrMapOvr>
    <a:masterClrMapping/>
  </p:clrMapOvr>
  <p:transition spd="slow"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DE2C1-A0DA-47ED-B174-A1B01A0ED31A}" type="datetime4">
              <a:rPr lang="de-DE"/>
              <a:pPr>
                <a:defRPr/>
              </a:pPr>
              <a:t>13. Dezember 2021</a:t>
            </a:fld>
            <a:endParaRPr lang="de-DE"/>
          </a:p>
        </p:txBody>
      </p:sp>
    </p:spTree>
  </p:cSld>
  <p:clrMapOvr>
    <a:masterClrMapping/>
  </p:clrMapOvr>
  <p:transition spd="slow"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08A72-7B1F-4AFE-97EB-C6F40301301A}" type="datetime4">
              <a:rPr lang="de-DE"/>
              <a:pPr>
                <a:defRPr/>
              </a:pPr>
              <a:t>13. Dezember 2021</a:t>
            </a:fld>
            <a:endParaRPr lang="de-DE"/>
          </a:p>
        </p:txBody>
      </p:sp>
    </p:spTree>
  </p:cSld>
  <p:clrMapOvr>
    <a:masterClrMapping/>
  </p:clrMapOvr>
  <p:transition spd="slow"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8E2FA-3596-46BD-888A-35CF2F5BB4A3}" type="datetime4">
              <a:rPr lang="de-DE"/>
              <a:pPr>
                <a:defRPr/>
              </a:pPr>
              <a:t>13. Dezember 2021</a:t>
            </a:fld>
            <a:endParaRPr lang="de-DE"/>
          </a:p>
        </p:txBody>
      </p:sp>
    </p:spTree>
  </p:cSld>
  <p:clrMapOvr>
    <a:masterClrMapping/>
  </p:clrMapOvr>
  <p:transition spd="slow"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4CC38-E16D-4A79-8A80-31CDFE848172}" type="datetime4">
              <a:rPr lang="de-DE"/>
              <a:pPr>
                <a:defRPr/>
              </a:pPr>
              <a:t>13. Dezember 2021</a:t>
            </a:fld>
            <a:endParaRPr lang="de-DE"/>
          </a:p>
        </p:txBody>
      </p:sp>
    </p:spTree>
  </p:cSld>
  <p:clrMapOvr>
    <a:masterClrMapping/>
  </p:clrMapOvr>
  <p:transition spd="slow"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%17logo_ug_kompl_r_rgb.TIF%20%20%20%20%20%20%20%20%20%20%20%20%20%20%20%20%20%20%20%20%20%20%20%20%20%20%20%20%20%20%20%20%20%20%20%20%20%20%20%200001C4DA%0brothes_imac%20%20%20%20%20%20%20%20%20%20%20%20%20%20%20%20%20%20%20%20ABA78158: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%0egoett_6_02.TIF%20%20%20%20%20%20%20%20%20%20%20%20%20%20%20%20%20%20%20%20%20%20%20%20%20%20%20%20%20%20%20%20%20%20%20%20%20%20%20%20%20%20%20%20%20%20%20%20%2000016396%0brothes_imac%20%20%20%20%20%20%20%20%20%20%20%20%20%20%20%20%20%20%20%20ABA78158: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8" descr="goett_6_02.TIF                                                 00016396rothes_imac                    ABA78158:"/>
          <p:cNvPicPr>
            <a:picLocks noChangeAspect="1" noChangeArrowheads="1"/>
          </p:cNvPicPr>
          <p:nvPr/>
        </p:nvPicPr>
        <p:blipFill>
          <a:blip r:embed="rId13" r:link="rId14" cstate="print">
            <a:lum bright="78000" contrast="-40000"/>
          </a:blip>
          <a:srcRect l="6311" t="662" r="6325" b="6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32" descr="balken hellblau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229350"/>
            <a:ext cx="19812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3" name="Rectangle 239"/>
          <p:cNvSpPr>
            <a:spLocks noChangeArrowheads="1"/>
          </p:cNvSpPr>
          <p:nvPr/>
        </p:nvSpPr>
        <p:spPr bwMode="auto">
          <a:xfrm>
            <a:off x="1981200" y="6248400"/>
            <a:ext cx="5686425" cy="609600"/>
          </a:xfrm>
          <a:prstGeom prst="rect">
            <a:avLst/>
          </a:prstGeom>
          <a:solidFill>
            <a:schemeClr val="accent1">
              <a:alpha val="60001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de-DE" sz="2000"/>
              <a:t>Prof.Dr.Gerald Spindler, www.gerald-spindler.com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63713" y="2205038"/>
            <a:ext cx="720090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3246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1" smtClean="0">
                <a:latin typeface="+mj-lt"/>
              </a:defRPr>
            </a:lvl1pPr>
          </a:lstStyle>
          <a:p>
            <a:pPr>
              <a:defRPr/>
            </a:pPr>
            <a:fld id="{339FF9E2-A588-4BD4-B5ED-90ECFB3923D5}" type="datetime4">
              <a:rPr lang="de-DE"/>
              <a:pPr>
                <a:defRPr/>
              </a:pPr>
              <a:t>13. Dezember 2021</a:t>
            </a:fld>
            <a:endParaRPr lang="de-DE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052513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pic>
        <p:nvPicPr>
          <p:cNvPr id="1032" name="Picture 241" descr="logo_ug_kompl_r_rgb.TIF                                        0001C4DArothes_imac                    ABA78158:"/>
          <p:cNvPicPr>
            <a:picLocks noChangeAspect="1" noChangeArrowheads="1"/>
          </p:cNvPicPr>
          <p:nvPr/>
        </p:nvPicPr>
        <p:blipFill>
          <a:blip r:embed="rId16" r:link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1863" y="228600"/>
            <a:ext cx="2697162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" name="Text Box 245"/>
          <p:cNvSpPr txBox="1">
            <a:spLocks noChangeArrowheads="1"/>
          </p:cNvSpPr>
          <p:nvPr/>
        </p:nvSpPr>
        <p:spPr bwMode="auto">
          <a:xfrm>
            <a:off x="7812088" y="6400800"/>
            <a:ext cx="1331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de-DE"/>
          </a:p>
        </p:txBody>
      </p:sp>
      <p:sp>
        <p:nvSpPr>
          <p:cNvPr id="1270" name="Text Box 246"/>
          <p:cNvSpPr txBox="1">
            <a:spLocks noChangeArrowheads="1"/>
          </p:cNvSpPr>
          <p:nvPr/>
        </p:nvSpPr>
        <p:spPr bwMode="auto">
          <a:xfrm>
            <a:off x="7812088" y="6381750"/>
            <a:ext cx="1331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1C90CD06-693D-4D21-BB68-C7C86AAF7054}" type="slidenum">
              <a:rPr lang="de-DE"/>
              <a:pPr>
                <a:spcBef>
                  <a:spcPct val="50000"/>
                </a:spcBef>
                <a:defRPr/>
              </a:pPr>
              <a:t>‹Nr.›</a:t>
            </a:fld>
            <a:endParaRPr lang="de-DE"/>
          </a:p>
        </p:txBody>
      </p:sp>
      <p:sp>
        <p:nvSpPr>
          <p:cNvPr id="1271" name="Text Box 247"/>
          <p:cNvSpPr txBox="1">
            <a:spLocks noChangeArrowheads="1"/>
          </p:cNvSpPr>
          <p:nvPr/>
        </p:nvSpPr>
        <p:spPr bwMode="auto">
          <a:xfrm>
            <a:off x="0" y="3068638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de-DE"/>
          </a:p>
        </p:txBody>
      </p:sp>
      <p:sp>
        <p:nvSpPr>
          <p:cNvPr id="1273" name="Text Box 249"/>
          <p:cNvSpPr txBox="1">
            <a:spLocks noChangeArrowheads="1"/>
          </p:cNvSpPr>
          <p:nvPr/>
        </p:nvSpPr>
        <p:spPr bwMode="auto">
          <a:xfrm>
            <a:off x="0" y="260350"/>
            <a:ext cx="46434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400">
                <a:latin typeface="Verdana" pitchFamily="34" charset="0"/>
              </a:rPr>
              <a:t>Institute of Economic Law – Corporate, Securities and E-Commerce Law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 spd="slow">
    <p:pull dir="ru"/>
  </p:transition>
  <p:hf sldNum="0" hdr="0" ftr="0"/>
  <p:txStyles>
    <p:titleStyle>
      <a:lvl1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CC3300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CC3300"/>
          </a:solidFill>
          <a:latin typeface="Arial" charset="0"/>
        </a:defRPr>
      </a:lvl2pPr>
      <a:lvl3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CC3300"/>
          </a:solidFill>
          <a:latin typeface="Arial" charset="0"/>
        </a:defRPr>
      </a:lvl3pPr>
      <a:lvl4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CC3300"/>
          </a:solidFill>
          <a:latin typeface="Arial" charset="0"/>
        </a:defRPr>
      </a:lvl4pPr>
      <a:lvl5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CC3300"/>
          </a:solidFill>
          <a:latin typeface="Arial" charset="0"/>
        </a:defRPr>
      </a:lvl5pPr>
      <a:lvl6pPr marL="457200" algn="r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CC3300"/>
          </a:solidFill>
          <a:latin typeface="Arial" charset="0"/>
        </a:defRPr>
      </a:lvl6pPr>
      <a:lvl7pPr marL="914400" algn="r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CC3300"/>
          </a:solidFill>
          <a:latin typeface="Arial" charset="0"/>
        </a:defRPr>
      </a:lvl7pPr>
      <a:lvl8pPr marL="1371600" algn="r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CC3300"/>
          </a:solidFill>
          <a:latin typeface="Arial" charset="0"/>
        </a:defRPr>
      </a:lvl8pPr>
      <a:lvl9pPr marL="1828800" algn="r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CC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10CFAA3-07A5-470A-8ABE-D62996DBD439}" type="datetime4">
              <a:rPr lang="de-DE"/>
              <a:pPr>
                <a:defRPr/>
              </a:pPr>
              <a:t>13. Dezember 2021</a:t>
            </a:fld>
            <a:endParaRPr lang="de-DE"/>
          </a:p>
        </p:txBody>
      </p:sp>
      <p:sp>
        <p:nvSpPr>
          <p:cNvPr id="307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475656" y="2060574"/>
            <a:ext cx="7417519" cy="280858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Worldwide data sharing - International aspects and particular conflicts </a:t>
            </a:r>
            <a:br>
              <a:rPr lang="en-US" sz="4000" dirty="0"/>
            </a:br>
            <a:r>
              <a:rPr lang="en-US" sz="4000" dirty="0"/>
              <a:t>of laws</a:t>
            </a:r>
            <a:endParaRPr lang="de-DE" sz="4400" b="1" dirty="0"/>
          </a:p>
        </p:txBody>
      </p:sp>
      <p:sp>
        <p:nvSpPr>
          <p:cNvPr id="3076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de-DE" b="1" dirty="0"/>
          </a:p>
        </p:txBody>
      </p:sp>
    </p:spTree>
  </p:cSld>
  <p:clrMapOvr>
    <a:masterClrMapping/>
  </p:clrMapOvr>
  <p:transition spd="slow">
    <p:pull dir="r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CA9A40-DB62-4114-AE15-E3A83296E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Conclusion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C4BFC9-66AE-4152-9160-84722E27A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2205038"/>
            <a:ext cx="8353425" cy="3887787"/>
          </a:xfrm>
        </p:spPr>
        <p:txBody>
          <a:bodyPr/>
          <a:lstStyle/>
          <a:p>
            <a:r>
              <a:rPr lang="de-DE" dirty="0"/>
              <a:t>Most of international </a:t>
            </a:r>
            <a:r>
              <a:rPr lang="de-DE" dirty="0" err="1"/>
              <a:t>problems</a:t>
            </a:r>
            <a:r>
              <a:rPr lang="de-DE" dirty="0"/>
              <a:t> / </a:t>
            </a:r>
            <a:r>
              <a:rPr lang="de-DE" dirty="0" err="1"/>
              <a:t>conflict</a:t>
            </a:r>
            <a:r>
              <a:rPr lang="de-DE" dirty="0"/>
              <a:t> of </a:t>
            </a:r>
            <a:r>
              <a:rPr lang="de-DE" dirty="0" err="1"/>
              <a:t>laws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overcome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introducing</a:t>
            </a:r>
            <a:r>
              <a:rPr lang="de-DE" dirty="0"/>
              <a:t> </a:t>
            </a:r>
            <a:r>
              <a:rPr lang="de-DE" dirty="0" err="1"/>
              <a:t>mandatory</a:t>
            </a:r>
            <a:r>
              <a:rPr lang="de-DE" dirty="0"/>
              <a:t> </a:t>
            </a:r>
            <a:r>
              <a:rPr lang="de-DE" dirty="0" err="1"/>
              <a:t>access</a:t>
            </a:r>
            <a:r>
              <a:rPr lang="de-DE" dirty="0"/>
              <a:t> </a:t>
            </a:r>
            <a:r>
              <a:rPr lang="de-DE" dirty="0" err="1"/>
              <a:t>rights</a:t>
            </a:r>
            <a:r>
              <a:rPr lang="de-DE" dirty="0"/>
              <a:t> and </a:t>
            </a:r>
            <a:r>
              <a:rPr lang="de-DE" dirty="0" err="1"/>
              <a:t>mandatory</a:t>
            </a:r>
            <a:r>
              <a:rPr lang="de-DE" dirty="0"/>
              <a:t> </a:t>
            </a:r>
            <a:r>
              <a:rPr lang="de-DE" dirty="0" err="1"/>
              <a:t>control</a:t>
            </a:r>
            <a:r>
              <a:rPr lang="de-DE" dirty="0"/>
              <a:t> of </a:t>
            </a:r>
            <a:r>
              <a:rPr lang="de-DE" dirty="0" err="1"/>
              <a:t>standard</a:t>
            </a:r>
            <a:r>
              <a:rPr lang="de-DE" dirty="0"/>
              <a:t> </a:t>
            </a:r>
            <a:r>
              <a:rPr lang="de-DE" dirty="0" err="1"/>
              <a:t>terms</a:t>
            </a:r>
            <a:r>
              <a:rPr lang="de-DE" dirty="0"/>
              <a:t> and </a:t>
            </a:r>
            <a:r>
              <a:rPr lang="de-DE" dirty="0" err="1"/>
              <a:t>conditions</a:t>
            </a:r>
            <a:endParaRPr lang="de-DE" dirty="0"/>
          </a:p>
          <a:p>
            <a:r>
              <a:rPr lang="de-DE" dirty="0" err="1"/>
              <a:t>However</a:t>
            </a:r>
            <a:r>
              <a:rPr lang="de-DE" dirty="0"/>
              <a:t>, </a:t>
            </a:r>
          </a:p>
          <a:p>
            <a:pPr lvl="1"/>
            <a:r>
              <a:rPr lang="de-DE" dirty="0" err="1"/>
              <a:t>assessing</a:t>
            </a:r>
            <a:r>
              <a:rPr lang="de-DE" dirty="0"/>
              <a:t> fair </a:t>
            </a:r>
            <a:r>
              <a:rPr lang="de-DE" dirty="0" err="1"/>
              <a:t>standards</a:t>
            </a:r>
            <a:r>
              <a:rPr lang="de-DE" dirty="0"/>
              <a:t> for </a:t>
            </a:r>
            <a:r>
              <a:rPr lang="de-DE" dirty="0" err="1"/>
              <a:t>contracts</a:t>
            </a:r>
            <a:endParaRPr lang="de-DE" dirty="0"/>
          </a:p>
          <a:p>
            <a:pPr lvl="1"/>
            <a:r>
              <a:rPr lang="de-DE" dirty="0" err="1"/>
              <a:t>Establishing</a:t>
            </a:r>
            <a:r>
              <a:rPr lang="de-DE" dirty="0"/>
              <a:t> </a:t>
            </a:r>
            <a:r>
              <a:rPr lang="de-DE" dirty="0" err="1"/>
              <a:t>adequacy</a:t>
            </a:r>
            <a:r>
              <a:rPr lang="de-DE" dirty="0"/>
              <a:t> </a:t>
            </a:r>
            <a:r>
              <a:rPr lang="de-DE" dirty="0" err="1"/>
              <a:t>terms</a:t>
            </a:r>
            <a:r>
              <a:rPr lang="de-DE" dirty="0"/>
              <a:t> for </a:t>
            </a:r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states</a:t>
            </a:r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0378F81-8663-4659-8B1A-506285F30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E45B81-638F-484E-9998-DA433C92D355}" type="datetime4">
              <a:rPr lang="de-DE" smtClean="0"/>
              <a:pPr>
                <a:defRPr/>
              </a:pPr>
              <a:t>13. Dezember 2021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9373931"/>
      </p:ext>
    </p:extLst>
  </p:cSld>
  <p:clrMapOvr>
    <a:masterClrMapping/>
  </p:clrMapOvr>
  <p:transition spd="slow">
    <p:pull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Basic </a:t>
            </a:r>
            <a:r>
              <a:rPr lang="de-DE" dirty="0" err="1"/>
              <a:t>background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2205038"/>
            <a:ext cx="8425061" cy="3887787"/>
          </a:xfrm>
        </p:spPr>
        <p:txBody>
          <a:bodyPr>
            <a:normAutofit/>
          </a:bodyPr>
          <a:lstStyle/>
          <a:p>
            <a:r>
              <a:rPr lang="de-DE" dirty="0"/>
              <a:t>Non-personal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generated</a:t>
            </a:r>
            <a:r>
              <a:rPr lang="de-DE" dirty="0"/>
              <a:t> in </a:t>
            </a:r>
            <a:r>
              <a:rPr lang="de-DE" dirty="0" err="1"/>
              <a:t>industry</a:t>
            </a:r>
            <a:r>
              <a:rPr lang="de-DE" dirty="0"/>
              <a:t>, </a:t>
            </a:r>
            <a:r>
              <a:rPr lang="de-DE" dirty="0" err="1"/>
              <a:t>commerce</a:t>
            </a:r>
            <a:r>
              <a:rPr lang="de-DE" dirty="0"/>
              <a:t>, and (</a:t>
            </a:r>
            <a:r>
              <a:rPr lang="de-DE" dirty="0" err="1"/>
              <a:t>sometimes</a:t>
            </a:r>
            <a:r>
              <a:rPr lang="de-DE" dirty="0"/>
              <a:t>)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consumers</a:t>
            </a:r>
            <a:endParaRPr lang="de-DE" dirty="0"/>
          </a:p>
          <a:p>
            <a:r>
              <a:rPr lang="de-DE" dirty="0" err="1"/>
              <a:t>Typical</a:t>
            </a:r>
            <a:r>
              <a:rPr lang="de-DE" dirty="0"/>
              <a:t> </a:t>
            </a:r>
            <a:r>
              <a:rPr lang="de-DE" dirty="0" err="1"/>
              <a:t>phenomenon</a:t>
            </a:r>
            <a:r>
              <a:rPr lang="de-DE" dirty="0"/>
              <a:t>: Industry multilateral relations (so-</a:t>
            </a:r>
            <a:r>
              <a:rPr lang="de-DE" dirty="0" err="1"/>
              <a:t>called</a:t>
            </a:r>
            <a:r>
              <a:rPr lang="de-DE" dirty="0"/>
              <a:t> „Industry 4.0“)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exchanging</a:t>
            </a:r>
            <a:r>
              <a:rPr lang="de-DE" dirty="0"/>
              <a:t> </a:t>
            </a:r>
            <a:r>
              <a:rPr lang="de-DE" dirty="0" err="1"/>
              <a:t>directly</a:t>
            </a:r>
            <a:r>
              <a:rPr lang="de-DE" dirty="0"/>
              <a:t> </a:t>
            </a:r>
            <a:r>
              <a:rPr lang="de-DE" dirty="0" err="1"/>
              <a:t>machine-machine-data</a:t>
            </a:r>
            <a:r>
              <a:rPr lang="de-DE" dirty="0"/>
              <a:t> (and </a:t>
            </a:r>
            <a:r>
              <a:rPr lang="de-DE" dirty="0" err="1"/>
              <a:t>processing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E45B81-638F-484E-9998-DA433C92D355}" type="datetime4">
              <a:rPr lang="de-DE" smtClean="0"/>
              <a:pPr>
                <a:defRPr/>
              </a:pPr>
              <a:t>13. Dezember 2021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3802200"/>
      </p:ext>
    </p:extLst>
  </p:cSld>
  <p:clrMapOvr>
    <a:masterClrMapping/>
  </p:clrMapOvr>
  <p:transition spd="slow">
    <p:pull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Legal </a:t>
            </a:r>
            <a:r>
              <a:rPr lang="de-DE" dirty="0" err="1"/>
              <a:t>basics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2205038"/>
            <a:ext cx="8353425" cy="3887787"/>
          </a:xfrm>
        </p:spPr>
        <p:txBody>
          <a:bodyPr>
            <a:normAutofit lnSpcReduction="10000"/>
          </a:bodyPr>
          <a:lstStyle/>
          <a:p>
            <a:r>
              <a:rPr lang="de-DE" dirty="0"/>
              <a:t>Different </a:t>
            </a:r>
            <a:r>
              <a:rPr lang="de-DE" dirty="0" err="1"/>
              <a:t>regime</a:t>
            </a:r>
            <a:r>
              <a:rPr lang="de-DE" dirty="0"/>
              <a:t> for </a:t>
            </a:r>
            <a:r>
              <a:rPr lang="de-DE" dirty="0" err="1"/>
              <a:t>protection</a:t>
            </a:r>
            <a:r>
              <a:rPr lang="de-DE" dirty="0"/>
              <a:t> of non-personal </a:t>
            </a:r>
            <a:r>
              <a:rPr lang="de-DE" dirty="0" err="1"/>
              <a:t>data</a:t>
            </a:r>
            <a:endParaRPr lang="de-DE" dirty="0"/>
          </a:p>
          <a:p>
            <a:pPr lvl="1"/>
            <a:r>
              <a:rPr lang="de-DE" dirty="0" err="1"/>
              <a:t>Intellectual</a:t>
            </a:r>
            <a:r>
              <a:rPr lang="de-DE" dirty="0"/>
              <a:t> </a:t>
            </a:r>
            <a:r>
              <a:rPr lang="de-DE" dirty="0" err="1"/>
              <a:t>property</a:t>
            </a:r>
            <a:r>
              <a:rPr lang="de-DE" dirty="0"/>
              <a:t> </a:t>
            </a:r>
            <a:r>
              <a:rPr lang="de-DE" dirty="0" err="1"/>
              <a:t>rights</a:t>
            </a:r>
            <a:r>
              <a:rPr lang="de-DE" dirty="0"/>
              <a:t>, </a:t>
            </a:r>
            <a:r>
              <a:rPr lang="de-DE" dirty="0" err="1"/>
              <a:t>esp</a:t>
            </a:r>
            <a:r>
              <a:rPr lang="de-DE" dirty="0"/>
              <a:t>. Database</a:t>
            </a:r>
          </a:p>
          <a:p>
            <a:pPr lvl="1"/>
            <a:r>
              <a:rPr lang="de-DE" dirty="0"/>
              <a:t>Trade </a:t>
            </a:r>
            <a:r>
              <a:rPr lang="de-DE" dirty="0" err="1"/>
              <a:t>secrecy</a:t>
            </a:r>
            <a:endParaRPr lang="de-DE" dirty="0"/>
          </a:p>
          <a:p>
            <a:pPr lvl="1"/>
            <a:r>
              <a:rPr lang="de-DE" dirty="0" err="1"/>
              <a:t>Contractual</a:t>
            </a:r>
            <a:r>
              <a:rPr lang="de-DE" dirty="0"/>
              <a:t> </a:t>
            </a:r>
            <a:r>
              <a:rPr lang="de-DE" dirty="0" err="1"/>
              <a:t>provisions</a:t>
            </a:r>
            <a:endParaRPr lang="de-DE" dirty="0"/>
          </a:p>
          <a:p>
            <a:r>
              <a:rPr lang="de-DE" dirty="0" err="1"/>
              <a:t>Role</a:t>
            </a:r>
            <a:r>
              <a:rPr lang="de-DE" dirty="0"/>
              <a:t> of </a:t>
            </a:r>
            <a:r>
              <a:rPr lang="de-DE" dirty="0" err="1"/>
              <a:t>future</a:t>
            </a:r>
            <a:r>
              <a:rPr lang="de-DE" dirty="0"/>
              <a:t> Data Act – different </a:t>
            </a:r>
            <a:r>
              <a:rPr lang="de-DE" dirty="0" err="1"/>
              <a:t>policy</a:t>
            </a:r>
            <a:r>
              <a:rPr lang="de-DE" dirty="0"/>
              <a:t> </a:t>
            </a:r>
            <a:r>
              <a:rPr lang="de-DE" dirty="0" err="1"/>
              <a:t>options</a:t>
            </a:r>
            <a:endParaRPr lang="de-DE" dirty="0"/>
          </a:p>
          <a:p>
            <a:pPr lvl="1"/>
            <a:r>
              <a:rPr lang="de-DE" dirty="0"/>
              <a:t>Rules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enable</a:t>
            </a:r>
            <a:r>
              <a:rPr lang="de-DE" dirty="0"/>
              <a:t> </a:t>
            </a:r>
            <a:r>
              <a:rPr lang="de-DE" dirty="0" err="1"/>
              <a:t>access</a:t>
            </a:r>
            <a:endParaRPr lang="de-DE" dirty="0"/>
          </a:p>
          <a:p>
            <a:pPr lvl="1"/>
            <a:r>
              <a:rPr lang="de-DE" dirty="0"/>
              <a:t>Fairness </a:t>
            </a:r>
            <a:r>
              <a:rPr lang="de-DE" dirty="0" err="1"/>
              <a:t>tests</a:t>
            </a:r>
            <a:r>
              <a:rPr lang="de-DE" dirty="0"/>
              <a:t> for </a:t>
            </a:r>
            <a:r>
              <a:rPr lang="de-DE" dirty="0" err="1"/>
              <a:t>standard</a:t>
            </a:r>
            <a:r>
              <a:rPr lang="de-DE" dirty="0"/>
              <a:t> </a:t>
            </a:r>
            <a:r>
              <a:rPr lang="de-DE" dirty="0" err="1"/>
              <a:t>terms</a:t>
            </a:r>
            <a:r>
              <a:rPr lang="de-DE" dirty="0"/>
              <a:t> and </a:t>
            </a:r>
            <a:r>
              <a:rPr lang="de-DE" dirty="0" err="1"/>
              <a:t>conditions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even</a:t>
            </a:r>
            <a:r>
              <a:rPr lang="de-DE" dirty="0"/>
              <a:t> </a:t>
            </a:r>
            <a:r>
              <a:rPr lang="de-DE" dirty="0" err="1"/>
              <a:t>every</a:t>
            </a:r>
            <a:r>
              <a:rPr lang="de-DE" dirty="0"/>
              <a:t> </a:t>
            </a:r>
            <a:r>
              <a:rPr lang="de-DE" dirty="0" err="1"/>
              <a:t>individually</a:t>
            </a:r>
            <a:r>
              <a:rPr lang="de-DE" dirty="0"/>
              <a:t> </a:t>
            </a:r>
            <a:r>
              <a:rPr lang="de-DE" dirty="0" err="1"/>
              <a:t>negotiated</a:t>
            </a:r>
            <a:r>
              <a:rPr lang="de-DE" dirty="0"/>
              <a:t> </a:t>
            </a:r>
            <a:r>
              <a:rPr lang="de-DE" dirty="0" err="1"/>
              <a:t>contract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E45B81-638F-484E-9998-DA433C92D355}" type="datetime4">
              <a:rPr lang="de-DE" smtClean="0"/>
              <a:pPr>
                <a:defRPr/>
              </a:pPr>
              <a:t>13. Dezember 2021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3823035"/>
      </p:ext>
    </p:extLst>
  </p:cSld>
  <p:clrMapOvr>
    <a:masterClrMapping/>
  </p:clrMapOvr>
  <p:transition spd="slow">
    <p:pull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 err="1"/>
              <a:t>Conflict</a:t>
            </a:r>
            <a:r>
              <a:rPr lang="de-DE" dirty="0"/>
              <a:t> of </a:t>
            </a:r>
            <a:r>
              <a:rPr lang="de-DE" dirty="0" err="1"/>
              <a:t>laws</a:t>
            </a:r>
            <a:r>
              <a:rPr lang="de-DE" dirty="0"/>
              <a:t> – </a:t>
            </a:r>
            <a:r>
              <a:rPr lang="de-DE" dirty="0" err="1"/>
              <a:t>Intellectual</a:t>
            </a:r>
            <a:r>
              <a:rPr lang="de-DE" dirty="0"/>
              <a:t> </a:t>
            </a:r>
            <a:r>
              <a:rPr lang="de-DE" dirty="0" err="1"/>
              <a:t>property</a:t>
            </a:r>
            <a:r>
              <a:rPr lang="de-DE" dirty="0"/>
              <a:t> </a:t>
            </a:r>
            <a:r>
              <a:rPr lang="de-DE" dirty="0" err="1"/>
              <a:t>rights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420888"/>
            <a:ext cx="8497069" cy="3671937"/>
          </a:xfrm>
        </p:spPr>
        <p:txBody>
          <a:bodyPr>
            <a:normAutofit fontScale="62500" lnSpcReduction="20000"/>
          </a:bodyPr>
          <a:lstStyle/>
          <a:p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would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protected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an IPR:</a:t>
            </a:r>
          </a:p>
          <a:p>
            <a:r>
              <a:rPr lang="de-DE" dirty="0" err="1"/>
              <a:t>Usually</a:t>
            </a:r>
            <a:r>
              <a:rPr lang="de-DE" dirty="0"/>
              <a:t> </a:t>
            </a:r>
            <a:r>
              <a:rPr lang="de-DE" dirty="0" err="1"/>
              <a:t>country</a:t>
            </a:r>
            <a:r>
              <a:rPr lang="de-DE" dirty="0"/>
              <a:t> of </a:t>
            </a:r>
            <a:r>
              <a:rPr lang="de-DE" dirty="0" err="1"/>
              <a:t>protection</a:t>
            </a:r>
            <a:r>
              <a:rPr lang="de-DE" dirty="0"/>
              <a:t> / </a:t>
            </a:r>
            <a:r>
              <a:rPr lang="de-DE" dirty="0" err="1"/>
              <a:t>territoriality</a:t>
            </a:r>
            <a:r>
              <a:rPr lang="de-DE" dirty="0"/>
              <a:t> </a:t>
            </a:r>
            <a:r>
              <a:rPr lang="de-DE" dirty="0" err="1"/>
              <a:t>applies</a:t>
            </a:r>
            <a:r>
              <a:rPr lang="de-DE" dirty="0"/>
              <a:t>, Art. 8 (1) Rome-II-Regulation</a:t>
            </a:r>
          </a:p>
          <a:p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protected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part</a:t>
            </a:r>
            <a:r>
              <a:rPr lang="de-DE" dirty="0"/>
              <a:t> of a </a:t>
            </a:r>
            <a:r>
              <a:rPr lang="de-DE" dirty="0" err="1"/>
              <a:t>database</a:t>
            </a:r>
            <a:r>
              <a:rPr lang="de-DE" dirty="0"/>
              <a:t> </a:t>
            </a:r>
            <a:r>
              <a:rPr lang="de-DE" dirty="0" err="1"/>
              <a:t>protected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Database-</a:t>
            </a:r>
            <a:r>
              <a:rPr lang="de-DE" dirty="0" err="1"/>
              <a:t>Directive</a:t>
            </a:r>
            <a:r>
              <a:rPr lang="de-DE" dirty="0"/>
              <a:t>: same </a:t>
            </a:r>
            <a:r>
              <a:rPr lang="de-DE" dirty="0" err="1"/>
              <a:t>reasoning</a:t>
            </a:r>
            <a:r>
              <a:rPr lang="de-DE" dirty="0"/>
              <a:t> </a:t>
            </a:r>
            <a:r>
              <a:rPr lang="de-DE" dirty="0" err="1"/>
              <a:t>applies</a:t>
            </a:r>
            <a:r>
              <a:rPr lang="de-DE" dirty="0"/>
              <a:t>, Art. 8 (1), Recital 26 Rome-II-Regulation</a:t>
            </a:r>
          </a:p>
          <a:p>
            <a:r>
              <a:rPr lang="de-DE" dirty="0"/>
              <a:t>Also </a:t>
            </a:r>
            <a:r>
              <a:rPr lang="de-DE" dirty="0" err="1"/>
              <a:t>limitations</a:t>
            </a:r>
            <a:r>
              <a:rPr lang="de-DE" dirty="0"/>
              <a:t> (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provisions</a:t>
            </a:r>
            <a:r>
              <a:rPr lang="de-DE" dirty="0"/>
              <a:t> </a:t>
            </a:r>
            <a:r>
              <a:rPr lang="de-DE" dirty="0" err="1"/>
              <a:t>guaranteeing</a:t>
            </a:r>
            <a:r>
              <a:rPr lang="de-DE" dirty="0"/>
              <a:t> </a:t>
            </a:r>
            <a:r>
              <a:rPr lang="de-DE" dirty="0" err="1"/>
              <a:t>access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)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governed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country</a:t>
            </a:r>
            <a:r>
              <a:rPr lang="de-DE" dirty="0"/>
              <a:t> of </a:t>
            </a:r>
            <a:r>
              <a:rPr lang="de-DE" dirty="0" err="1"/>
              <a:t>protection</a:t>
            </a:r>
            <a:r>
              <a:rPr lang="de-DE" dirty="0"/>
              <a:t> </a:t>
            </a:r>
            <a:r>
              <a:rPr lang="de-DE" dirty="0" err="1"/>
              <a:t>respectively</a:t>
            </a:r>
            <a:r>
              <a:rPr lang="de-DE" dirty="0"/>
              <a:t> </a:t>
            </a:r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of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occurred</a:t>
            </a:r>
            <a:r>
              <a:rPr lang="de-DE" dirty="0"/>
              <a:t> (</a:t>
            </a:r>
            <a:r>
              <a:rPr lang="de-DE" dirty="0" err="1"/>
              <a:t>country</a:t>
            </a:r>
            <a:r>
              <a:rPr lang="de-DE" dirty="0"/>
              <a:t> of </a:t>
            </a:r>
            <a:r>
              <a:rPr lang="de-DE" dirty="0" err="1"/>
              <a:t>user</a:t>
            </a:r>
            <a:r>
              <a:rPr lang="de-DE" dirty="0"/>
              <a:t>, </a:t>
            </a:r>
            <a:r>
              <a:rPr lang="de-DE" dirty="0" err="1"/>
              <a:t>determined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place</a:t>
            </a:r>
            <a:r>
              <a:rPr lang="de-DE" dirty="0"/>
              <a:t> of </a:t>
            </a:r>
            <a:r>
              <a:rPr lang="de-DE" dirty="0" err="1"/>
              <a:t>infringement</a:t>
            </a:r>
            <a:r>
              <a:rPr lang="de-DE" dirty="0"/>
              <a:t>)</a:t>
            </a:r>
          </a:p>
          <a:p>
            <a:r>
              <a:rPr lang="de-DE" dirty="0"/>
              <a:t>Licence </a:t>
            </a:r>
            <a:r>
              <a:rPr lang="de-DE" dirty="0" err="1"/>
              <a:t>contracts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governed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Rome-I-Regulation (</a:t>
            </a:r>
            <a:r>
              <a:rPr lang="de-DE" dirty="0" err="1"/>
              <a:t>contractual</a:t>
            </a:r>
            <a:r>
              <a:rPr lang="de-DE" dirty="0"/>
              <a:t> </a:t>
            </a:r>
            <a:r>
              <a:rPr lang="de-DE" dirty="0" err="1"/>
              <a:t>part</a:t>
            </a:r>
            <a:r>
              <a:rPr lang="de-DE" dirty="0"/>
              <a:t>)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well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Rome-II-Regulation (IPR-part) –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choice</a:t>
            </a:r>
            <a:r>
              <a:rPr lang="de-DE" dirty="0"/>
              <a:t> of law </a:t>
            </a:r>
            <a:r>
              <a:rPr lang="de-DE" dirty="0" err="1"/>
              <a:t>concerning</a:t>
            </a:r>
            <a:r>
              <a:rPr lang="de-DE" dirty="0"/>
              <a:t> IPR </a:t>
            </a:r>
            <a:r>
              <a:rPr lang="de-DE" dirty="0" err="1"/>
              <a:t>part</a:t>
            </a:r>
            <a:r>
              <a:rPr lang="de-DE" dirty="0"/>
              <a:t> possible, Art. 8 (3) Rome-II-Regulation</a:t>
            </a:r>
          </a:p>
          <a:p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machine</a:t>
            </a:r>
            <a:r>
              <a:rPr lang="de-DE" dirty="0"/>
              <a:t> </a:t>
            </a:r>
            <a:r>
              <a:rPr lang="de-DE" dirty="0" err="1"/>
              <a:t>generated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would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excluded</a:t>
            </a:r>
            <a:r>
              <a:rPr lang="de-DE" dirty="0"/>
              <a:t> from </a:t>
            </a:r>
            <a:r>
              <a:rPr lang="de-DE" dirty="0" err="1"/>
              <a:t>database</a:t>
            </a:r>
            <a:r>
              <a:rPr lang="de-DE" dirty="0"/>
              <a:t> </a:t>
            </a:r>
            <a:r>
              <a:rPr lang="de-DE" dirty="0" err="1"/>
              <a:t>then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conflict</a:t>
            </a:r>
            <a:endParaRPr lang="de-DE" dirty="0"/>
          </a:p>
          <a:p>
            <a:r>
              <a:rPr lang="de-DE" dirty="0" err="1"/>
              <a:t>Either</a:t>
            </a:r>
            <a:r>
              <a:rPr lang="de-DE" dirty="0"/>
              <a:t>, </a:t>
            </a:r>
            <a:r>
              <a:rPr lang="de-DE" dirty="0" err="1"/>
              <a:t>mandatory</a:t>
            </a:r>
            <a:r>
              <a:rPr lang="de-DE" dirty="0"/>
              <a:t> </a:t>
            </a:r>
            <a:r>
              <a:rPr lang="de-DE" dirty="0" err="1"/>
              <a:t>limitations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introduced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E45B81-638F-484E-9998-DA433C92D355}" type="datetime4">
              <a:rPr lang="de-DE" smtClean="0"/>
              <a:pPr>
                <a:defRPr/>
              </a:pPr>
              <a:t>13. Dezember 2021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1492822"/>
      </p:ext>
    </p:extLst>
  </p:cSld>
  <p:clrMapOvr>
    <a:masterClrMapping/>
  </p:clrMapOvr>
  <p:transition spd="slow">
    <p:pull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6B116B-A061-4133-9A3E-B201A67DE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Conflict</a:t>
            </a:r>
            <a:r>
              <a:rPr lang="de-DE" dirty="0"/>
              <a:t> of Laws – Trade </a:t>
            </a:r>
            <a:r>
              <a:rPr lang="de-DE" dirty="0" err="1"/>
              <a:t>secrecy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FD0D0D-EA65-4ECA-9D30-A0559B59A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205038"/>
            <a:ext cx="8713093" cy="3887787"/>
          </a:xfrm>
        </p:spPr>
        <p:txBody>
          <a:bodyPr>
            <a:normAutofit fontScale="62500" lnSpcReduction="20000"/>
          </a:bodyPr>
          <a:lstStyle/>
          <a:p>
            <a:r>
              <a:rPr lang="de-DE" dirty="0"/>
              <a:t>Data </a:t>
            </a:r>
            <a:r>
              <a:rPr lang="de-DE" dirty="0" err="1"/>
              <a:t>as</a:t>
            </a:r>
            <a:r>
              <a:rPr lang="de-DE" dirty="0"/>
              <a:t> a trade </a:t>
            </a:r>
            <a:r>
              <a:rPr lang="de-DE" dirty="0" err="1"/>
              <a:t>secret</a:t>
            </a:r>
            <a:endParaRPr lang="de-DE" dirty="0"/>
          </a:p>
          <a:p>
            <a:r>
              <a:rPr lang="de-DE" dirty="0"/>
              <a:t>Trade </a:t>
            </a:r>
            <a:r>
              <a:rPr lang="de-DE" dirty="0" err="1"/>
              <a:t>secrets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</a:p>
          <a:p>
            <a:pPr lvl="1"/>
            <a:r>
              <a:rPr lang="de-DE" dirty="0" err="1"/>
              <a:t>intellectual</a:t>
            </a:r>
            <a:r>
              <a:rPr lang="de-DE" dirty="0"/>
              <a:t> </a:t>
            </a:r>
            <a:r>
              <a:rPr lang="de-DE" dirty="0" err="1"/>
              <a:t>property</a:t>
            </a:r>
            <a:r>
              <a:rPr lang="de-DE" dirty="0"/>
              <a:t> </a:t>
            </a:r>
            <a:r>
              <a:rPr lang="de-DE" dirty="0" err="1"/>
              <a:t>rights</a:t>
            </a:r>
            <a:r>
              <a:rPr lang="de-DE" dirty="0"/>
              <a:t> </a:t>
            </a:r>
            <a:r>
              <a:rPr lang="de-DE" dirty="0" err="1"/>
              <a:t>according</a:t>
            </a:r>
            <a:r>
              <a:rPr lang="de-DE" dirty="0"/>
              <a:t> Art. 8 Rome II </a:t>
            </a:r>
            <a:r>
              <a:rPr lang="de-DE" dirty="0" err="1"/>
              <a:t>regulation</a:t>
            </a:r>
            <a:r>
              <a:rPr lang="de-DE" dirty="0"/>
              <a:t>? </a:t>
            </a:r>
          </a:p>
          <a:p>
            <a:pPr lvl="1"/>
            <a:r>
              <a:rPr lang="de-DE" dirty="0" err="1"/>
              <a:t>Or</a:t>
            </a:r>
            <a:r>
              <a:rPr lang="de-DE" dirty="0"/>
              <a:t> just „normal </a:t>
            </a:r>
            <a:r>
              <a:rPr lang="de-DE" dirty="0" err="1"/>
              <a:t>property</a:t>
            </a:r>
            <a:r>
              <a:rPr lang="de-DE" dirty="0"/>
              <a:t> </a:t>
            </a:r>
            <a:r>
              <a:rPr lang="de-DE" dirty="0" err="1"/>
              <a:t>rights</a:t>
            </a:r>
            <a:r>
              <a:rPr lang="de-DE" dirty="0"/>
              <a:t>“ </a:t>
            </a:r>
            <a:r>
              <a:rPr lang="de-DE" dirty="0" err="1"/>
              <a:t>derived</a:t>
            </a:r>
            <a:r>
              <a:rPr lang="de-DE" dirty="0"/>
              <a:t> from unfair </a:t>
            </a:r>
            <a:r>
              <a:rPr lang="de-DE" dirty="0" err="1"/>
              <a:t>competition</a:t>
            </a:r>
            <a:r>
              <a:rPr lang="de-DE" dirty="0"/>
              <a:t> (Art. 6 (2) Rome-II-regulation? </a:t>
            </a:r>
          </a:p>
          <a:p>
            <a:pPr lvl="1"/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according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normal tort law, Art 4 Rome-II-regulation (dominant </a:t>
            </a:r>
            <a:r>
              <a:rPr lang="de-DE" dirty="0" err="1"/>
              <a:t>opinion</a:t>
            </a:r>
            <a:r>
              <a:rPr lang="de-DE" dirty="0"/>
              <a:t>)</a:t>
            </a:r>
          </a:p>
          <a:p>
            <a:r>
              <a:rPr lang="de-DE" dirty="0" err="1"/>
              <a:t>Hence</a:t>
            </a:r>
            <a:r>
              <a:rPr lang="de-DE" dirty="0"/>
              <a:t>, </a:t>
            </a:r>
            <a:r>
              <a:rPr lang="de-DE" dirty="0" err="1"/>
              <a:t>rights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access</a:t>
            </a:r>
            <a:r>
              <a:rPr lang="de-DE" dirty="0"/>
              <a:t> </a:t>
            </a:r>
            <a:r>
              <a:rPr lang="de-DE" dirty="0" err="1"/>
              <a:t>according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trade </a:t>
            </a:r>
            <a:r>
              <a:rPr lang="de-DE" dirty="0" err="1"/>
              <a:t>secret</a:t>
            </a:r>
            <a:r>
              <a:rPr lang="de-DE" dirty="0"/>
              <a:t> </a:t>
            </a:r>
            <a:r>
              <a:rPr lang="de-DE" dirty="0" err="1"/>
              <a:t>directive</a:t>
            </a:r>
            <a:endParaRPr lang="de-DE" dirty="0"/>
          </a:p>
          <a:p>
            <a:pPr lvl="1"/>
            <a:r>
              <a:rPr lang="de-DE" dirty="0" err="1"/>
              <a:t>No</a:t>
            </a:r>
            <a:r>
              <a:rPr lang="de-DE" dirty="0"/>
              <a:t> real </a:t>
            </a:r>
            <a:r>
              <a:rPr lang="de-DE" dirty="0" err="1"/>
              <a:t>right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direct</a:t>
            </a:r>
            <a:r>
              <a:rPr lang="de-DE" dirty="0"/>
              <a:t> </a:t>
            </a:r>
            <a:r>
              <a:rPr lang="de-DE" dirty="0" err="1"/>
              <a:t>access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data</a:t>
            </a:r>
            <a:endParaRPr lang="de-DE" dirty="0"/>
          </a:p>
          <a:p>
            <a:pPr lvl="1"/>
            <a:r>
              <a:rPr lang="de-DE" dirty="0"/>
              <a:t>Disclosure of </a:t>
            </a:r>
            <a:r>
              <a:rPr lang="de-DE" dirty="0" err="1"/>
              <a:t>data</a:t>
            </a:r>
            <a:r>
              <a:rPr lang="de-DE" dirty="0"/>
              <a:t> – „</a:t>
            </a:r>
            <a:r>
              <a:rPr lang="de-DE" dirty="0" err="1"/>
              <a:t>unlawful</a:t>
            </a:r>
            <a:r>
              <a:rPr lang="de-DE" dirty="0"/>
              <a:t>“</a:t>
            </a:r>
          </a:p>
          <a:p>
            <a:pPr lvl="1"/>
            <a:r>
              <a:rPr lang="de-DE" dirty="0"/>
              <a:t>Reengineering?</a:t>
            </a:r>
          </a:p>
          <a:p>
            <a:r>
              <a:rPr lang="de-DE" dirty="0"/>
              <a:t>Change </a:t>
            </a:r>
            <a:r>
              <a:rPr lang="de-DE" dirty="0" err="1"/>
              <a:t>eventually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Data Act </a:t>
            </a:r>
            <a:r>
              <a:rPr lang="de-DE" dirty="0" err="1"/>
              <a:t>introducing</a:t>
            </a:r>
            <a:r>
              <a:rPr lang="de-DE" dirty="0"/>
              <a:t> </a:t>
            </a:r>
            <a:r>
              <a:rPr lang="de-DE" dirty="0" err="1"/>
              <a:t>mandatory</a:t>
            </a:r>
            <a:r>
              <a:rPr lang="de-DE" dirty="0"/>
              <a:t> </a:t>
            </a:r>
            <a:r>
              <a:rPr lang="de-DE" dirty="0" err="1"/>
              <a:t>rights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access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data</a:t>
            </a:r>
            <a:endParaRPr lang="de-DE" dirty="0"/>
          </a:p>
          <a:p>
            <a:r>
              <a:rPr lang="de-DE" dirty="0"/>
              <a:t>Data Access </a:t>
            </a:r>
            <a:r>
              <a:rPr lang="de-DE" dirty="0" err="1"/>
              <a:t>rights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overriding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qualified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mandatory</a:t>
            </a:r>
            <a:r>
              <a:rPr lang="de-DE" dirty="0"/>
              <a:t> </a:t>
            </a:r>
            <a:r>
              <a:rPr lang="de-DE" dirty="0" err="1"/>
              <a:t>provisions</a:t>
            </a:r>
            <a:r>
              <a:rPr lang="de-DE" dirty="0"/>
              <a:t> (Art. 16 Rome-II Regulation)</a:t>
            </a:r>
          </a:p>
          <a:p>
            <a:pPr lvl="1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298925D-8D29-43F9-A36A-63E32D1C9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E45B81-638F-484E-9998-DA433C92D355}" type="datetime4">
              <a:rPr lang="de-DE" smtClean="0"/>
              <a:pPr>
                <a:defRPr/>
              </a:pPr>
              <a:t>13. Dezember 2021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3576658"/>
      </p:ext>
    </p:extLst>
  </p:cSld>
  <p:clrMapOvr>
    <a:masterClrMapping/>
  </p:clrMapOvr>
  <p:transition spd="slow">
    <p:pull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481453-1F47-4862-962D-93F53E50E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Conflict</a:t>
            </a:r>
            <a:r>
              <a:rPr lang="de-DE" dirty="0"/>
              <a:t> of </a:t>
            </a:r>
            <a:r>
              <a:rPr lang="de-DE" dirty="0" err="1"/>
              <a:t>laws</a:t>
            </a:r>
            <a:r>
              <a:rPr lang="de-DE" dirty="0"/>
              <a:t>: </a:t>
            </a:r>
            <a:r>
              <a:rPr lang="de-DE" dirty="0" err="1"/>
              <a:t>contractual</a:t>
            </a:r>
            <a:r>
              <a:rPr lang="de-DE" dirty="0"/>
              <a:t> </a:t>
            </a:r>
            <a:r>
              <a:rPr lang="de-DE" dirty="0" err="1"/>
              <a:t>regulation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964CA5-95F9-4717-8934-D66E0E536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2" y="2205038"/>
            <a:ext cx="8509001" cy="3887787"/>
          </a:xfrm>
        </p:spPr>
        <p:txBody>
          <a:bodyPr>
            <a:normAutofit fontScale="70000" lnSpcReduction="20000"/>
          </a:bodyPr>
          <a:lstStyle/>
          <a:p>
            <a:r>
              <a:rPr lang="de-DE" dirty="0"/>
              <a:t>Rom I </a:t>
            </a:r>
            <a:r>
              <a:rPr lang="de-DE" dirty="0" err="1"/>
              <a:t>regulation</a:t>
            </a:r>
            <a:r>
              <a:rPr lang="de-DE" dirty="0"/>
              <a:t> </a:t>
            </a:r>
            <a:r>
              <a:rPr lang="de-DE" dirty="0" err="1"/>
              <a:t>applies</a:t>
            </a:r>
            <a:endParaRPr lang="de-DE" dirty="0"/>
          </a:p>
          <a:p>
            <a:pPr lvl="1"/>
            <a:r>
              <a:rPr lang="de-DE" dirty="0" err="1"/>
              <a:t>even</a:t>
            </a:r>
            <a:r>
              <a:rPr lang="de-DE" dirty="0"/>
              <a:t> </a:t>
            </a:r>
            <a:r>
              <a:rPr lang="de-DE" dirty="0" err="1"/>
              <a:t>though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may</a:t>
            </a:r>
            <a:r>
              <a:rPr lang="de-DE" dirty="0"/>
              <a:t> </a:t>
            </a:r>
            <a:r>
              <a:rPr lang="de-DE" dirty="0" err="1"/>
              <a:t>come</a:t>
            </a:r>
            <a:r>
              <a:rPr lang="de-DE" dirty="0"/>
              <a:t> </a:t>
            </a:r>
            <a:r>
              <a:rPr lang="de-DE" dirty="0" err="1"/>
              <a:t>near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IPR-</a:t>
            </a:r>
            <a:r>
              <a:rPr lang="de-DE" dirty="0" err="1"/>
              <a:t>protection</a:t>
            </a:r>
            <a:r>
              <a:rPr lang="de-DE" dirty="0"/>
              <a:t> still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not an IPR </a:t>
            </a:r>
            <a:r>
              <a:rPr lang="de-DE" dirty="0" err="1"/>
              <a:t>right</a:t>
            </a:r>
            <a:endParaRPr lang="de-DE" dirty="0"/>
          </a:p>
          <a:p>
            <a:r>
              <a:rPr lang="de-DE" dirty="0"/>
              <a:t>In B2B-context </a:t>
            </a:r>
            <a:r>
              <a:rPr lang="de-DE" dirty="0" err="1"/>
              <a:t>freedom</a:t>
            </a:r>
            <a:r>
              <a:rPr lang="de-DE" dirty="0"/>
              <a:t> of </a:t>
            </a:r>
            <a:r>
              <a:rPr lang="de-DE" dirty="0" err="1"/>
              <a:t>choice</a:t>
            </a:r>
            <a:r>
              <a:rPr lang="de-DE" dirty="0"/>
              <a:t> of </a:t>
            </a:r>
            <a:r>
              <a:rPr lang="de-DE" dirty="0" err="1"/>
              <a:t>jurisdiction</a:t>
            </a:r>
            <a:r>
              <a:rPr lang="de-DE" dirty="0"/>
              <a:t>, Art.3 (1) Rom-I-regulation</a:t>
            </a:r>
          </a:p>
          <a:p>
            <a:r>
              <a:rPr lang="de-DE" dirty="0" err="1"/>
              <a:t>Hence</a:t>
            </a:r>
            <a:r>
              <a:rPr lang="de-DE" dirty="0"/>
              <a:t>, international „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license</a:t>
            </a:r>
            <a:r>
              <a:rPr lang="de-DE" dirty="0"/>
              <a:t> </a:t>
            </a:r>
            <a:r>
              <a:rPr lang="de-DE" dirty="0" err="1"/>
              <a:t>contracts</a:t>
            </a:r>
            <a:r>
              <a:rPr lang="de-DE" dirty="0"/>
              <a:t>“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mostly</a:t>
            </a:r>
            <a:r>
              <a:rPr lang="de-DE" dirty="0"/>
              <a:t> </a:t>
            </a:r>
            <a:r>
              <a:rPr lang="de-DE" dirty="0" err="1"/>
              <a:t>free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protect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and </a:t>
            </a:r>
            <a:r>
              <a:rPr lang="de-DE" dirty="0" err="1"/>
              <a:t>restrict</a:t>
            </a:r>
            <a:r>
              <a:rPr lang="de-DE" dirty="0"/>
              <a:t> </a:t>
            </a:r>
            <a:r>
              <a:rPr lang="de-DE" dirty="0" err="1"/>
              <a:t>access</a:t>
            </a:r>
            <a:r>
              <a:rPr lang="de-DE" dirty="0"/>
              <a:t> of </a:t>
            </a:r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parties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data</a:t>
            </a:r>
            <a:endParaRPr lang="de-DE" dirty="0"/>
          </a:p>
          <a:p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application</a:t>
            </a:r>
            <a:r>
              <a:rPr lang="de-DE" dirty="0"/>
              <a:t> of (national) </a:t>
            </a:r>
            <a:r>
              <a:rPr lang="de-DE" dirty="0" err="1"/>
              <a:t>control</a:t>
            </a:r>
            <a:r>
              <a:rPr lang="de-DE" dirty="0"/>
              <a:t> of </a:t>
            </a:r>
            <a:r>
              <a:rPr lang="de-DE" dirty="0" err="1"/>
              <a:t>standard</a:t>
            </a:r>
            <a:r>
              <a:rPr lang="de-DE" dirty="0"/>
              <a:t> </a:t>
            </a:r>
            <a:r>
              <a:rPr lang="de-DE" dirty="0" err="1"/>
              <a:t>terms</a:t>
            </a:r>
            <a:r>
              <a:rPr lang="de-DE" dirty="0"/>
              <a:t> and </a:t>
            </a:r>
            <a:r>
              <a:rPr lang="de-DE" dirty="0" err="1"/>
              <a:t>condition</a:t>
            </a:r>
            <a:endParaRPr lang="de-DE" dirty="0"/>
          </a:p>
          <a:p>
            <a:r>
              <a:rPr lang="de-DE" dirty="0" err="1"/>
              <a:t>However</a:t>
            </a:r>
            <a:r>
              <a:rPr lang="de-DE" dirty="0"/>
              <a:t>,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restricted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Art. 9 (1) Rome-I-Regulation (ordre public)</a:t>
            </a:r>
          </a:p>
          <a:p>
            <a:r>
              <a:rPr lang="de-DE" dirty="0"/>
              <a:t>Data Act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situation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introducing</a:t>
            </a:r>
            <a:r>
              <a:rPr lang="de-DE" dirty="0"/>
              <a:t> </a:t>
            </a:r>
            <a:r>
              <a:rPr lang="de-DE" dirty="0" err="1"/>
              <a:t>mandatory</a:t>
            </a:r>
            <a:r>
              <a:rPr lang="de-DE" dirty="0"/>
              <a:t> </a:t>
            </a:r>
            <a:r>
              <a:rPr lang="de-DE" dirty="0" err="1"/>
              <a:t>control</a:t>
            </a:r>
            <a:r>
              <a:rPr lang="de-DE" dirty="0"/>
              <a:t> of </a:t>
            </a:r>
            <a:r>
              <a:rPr lang="de-DE" dirty="0" err="1"/>
              <a:t>terms</a:t>
            </a:r>
            <a:r>
              <a:rPr lang="de-DE" dirty="0"/>
              <a:t> and </a:t>
            </a:r>
            <a:r>
              <a:rPr lang="de-DE" dirty="0" err="1"/>
              <a:t>conditions</a:t>
            </a:r>
            <a:r>
              <a:rPr lang="de-DE" dirty="0"/>
              <a:t> in EU-Law</a:t>
            </a:r>
          </a:p>
          <a:p>
            <a:r>
              <a:rPr lang="de-DE" dirty="0" err="1"/>
              <a:t>However</a:t>
            </a:r>
            <a:r>
              <a:rPr lang="de-DE" dirty="0"/>
              <a:t>: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standards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applied</a:t>
            </a:r>
            <a:r>
              <a:rPr lang="de-DE" dirty="0"/>
              <a:t> in </a:t>
            </a:r>
            <a:r>
              <a:rPr lang="de-DE" dirty="0" err="1"/>
              <a:t>order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determine</a:t>
            </a:r>
            <a:r>
              <a:rPr lang="de-DE" dirty="0"/>
              <a:t> </a:t>
            </a:r>
            <a:r>
              <a:rPr lang="de-DE" dirty="0" err="1"/>
              <a:t>asymmetry</a:t>
            </a:r>
            <a:r>
              <a:rPr lang="de-DE" dirty="0"/>
              <a:t> in </a:t>
            </a:r>
            <a:r>
              <a:rPr lang="de-DE" dirty="0" err="1"/>
              <a:t>contractual</a:t>
            </a:r>
            <a:r>
              <a:rPr lang="de-DE" dirty="0"/>
              <a:t> relations? </a:t>
            </a:r>
            <a:r>
              <a:rPr lang="de-DE" dirty="0" err="1"/>
              <a:t>Leave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courts</a:t>
            </a:r>
            <a:r>
              <a:rPr lang="de-DE" dirty="0"/>
              <a:t>?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guidance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EU-</a:t>
            </a:r>
            <a:r>
              <a:rPr lang="de-DE" dirty="0" err="1"/>
              <a:t>Commission</a:t>
            </a:r>
            <a:r>
              <a:rPr lang="de-DE" dirty="0"/>
              <a:t>? Such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black</a:t>
            </a:r>
            <a:r>
              <a:rPr lang="de-DE" dirty="0"/>
              <a:t> </a:t>
            </a:r>
            <a:r>
              <a:rPr lang="de-DE" dirty="0" err="1"/>
              <a:t>list</a:t>
            </a:r>
            <a:r>
              <a:rPr lang="de-DE" dirty="0"/>
              <a:t> in Unfair </a:t>
            </a:r>
            <a:r>
              <a:rPr lang="de-DE" dirty="0" err="1"/>
              <a:t>commercial</a:t>
            </a:r>
            <a:r>
              <a:rPr lang="de-DE" dirty="0"/>
              <a:t> </a:t>
            </a:r>
            <a:r>
              <a:rPr lang="de-DE" dirty="0" err="1"/>
              <a:t>practices-directive</a:t>
            </a:r>
            <a:r>
              <a:rPr lang="de-DE" dirty="0"/>
              <a:t> 2005/29/EC?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EB2111-0285-4753-B1F0-E7B3EE9CE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E45B81-638F-484E-9998-DA433C92D355}" type="datetime4">
              <a:rPr lang="de-DE" smtClean="0"/>
              <a:pPr>
                <a:defRPr/>
              </a:pPr>
              <a:t>13. Dezember 2021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5433503"/>
      </p:ext>
    </p:extLst>
  </p:cSld>
  <p:clrMapOvr>
    <a:masterClrMapping/>
  </p:clrMapOvr>
  <p:transition spd="slow">
    <p:pull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A113C9-7C91-41AD-988C-405D21DCF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124744"/>
            <a:ext cx="8077200" cy="1371600"/>
          </a:xfrm>
        </p:spPr>
        <p:txBody>
          <a:bodyPr/>
          <a:lstStyle/>
          <a:p>
            <a:r>
              <a:rPr lang="de-DE" dirty="0" err="1"/>
              <a:t>Conflict</a:t>
            </a:r>
            <a:r>
              <a:rPr lang="de-DE" dirty="0"/>
              <a:t> of </a:t>
            </a:r>
            <a:r>
              <a:rPr lang="de-DE" dirty="0" err="1"/>
              <a:t>laws</a:t>
            </a:r>
            <a:r>
              <a:rPr lang="de-DE" dirty="0"/>
              <a:t>: </a:t>
            </a:r>
            <a:r>
              <a:rPr lang="de-DE" dirty="0" err="1"/>
              <a:t>antitrust</a:t>
            </a:r>
            <a:r>
              <a:rPr lang="de-DE" dirty="0"/>
              <a:t> law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D24CB5-EDD0-4720-A3C8-50E28D6D4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205038"/>
            <a:ext cx="8431213" cy="3887787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Antitrust law </a:t>
            </a:r>
            <a:r>
              <a:rPr lang="de-DE" dirty="0" err="1"/>
              <a:t>may</a:t>
            </a:r>
            <a:r>
              <a:rPr lang="de-DE" dirty="0"/>
              <a:t> </a:t>
            </a:r>
            <a:r>
              <a:rPr lang="de-DE" dirty="0" err="1"/>
              <a:t>provide</a:t>
            </a:r>
            <a:r>
              <a:rPr lang="de-DE" dirty="0"/>
              <a:t> for </a:t>
            </a:r>
            <a:r>
              <a:rPr lang="de-DE" dirty="0" err="1"/>
              <a:t>access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for </a:t>
            </a:r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parties</a:t>
            </a:r>
            <a:endParaRPr lang="de-DE" dirty="0"/>
          </a:p>
          <a:p>
            <a:pPr lvl="1"/>
            <a:r>
              <a:rPr lang="de-DE" dirty="0"/>
              <a:t>Essential </a:t>
            </a:r>
            <a:r>
              <a:rPr lang="de-DE" dirty="0" err="1"/>
              <a:t>facilities</a:t>
            </a:r>
            <a:r>
              <a:rPr lang="de-DE" dirty="0"/>
              <a:t> (CJEU 29.3.2004 – C-418/01 IMS Health)</a:t>
            </a:r>
          </a:p>
          <a:p>
            <a:pPr lvl="1"/>
            <a:r>
              <a:rPr lang="de-DE" dirty="0"/>
              <a:t>Dominant </a:t>
            </a:r>
            <a:r>
              <a:rPr lang="de-DE" dirty="0" err="1"/>
              <a:t>market</a:t>
            </a:r>
            <a:r>
              <a:rPr lang="de-DE" dirty="0"/>
              <a:t> power</a:t>
            </a:r>
          </a:p>
          <a:p>
            <a:pPr lvl="1"/>
            <a:r>
              <a:rPr lang="de-DE" dirty="0" err="1"/>
              <a:t>Upcoming</a:t>
            </a:r>
            <a:r>
              <a:rPr lang="de-DE" dirty="0"/>
              <a:t> Digital </a:t>
            </a:r>
            <a:r>
              <a:rPr lang="de-DE" dirty="0" err="1"/>
              <a:t>Markets</a:t>
            </a:r>
            <a:r>
              <a:rPr lang="de-DE" dirty="0"/>
              <a:t> Act</a:t>
            </a:r>
          </a:p>
          <a:p>
            <a:r>
              <a:rPr lang="de-DE" dirty="0" err="1"/>
              <a:t>Applicable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all </a:t>
            </a:r>
            <a:r>
              <a:rPr lang="de-DE" dirty="0" err="1"/>
              <a:t>transactions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effect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EU </a:t>
            </a:r>
            <a:r>
              <a:rPr lang="de-DE" dirty="0" err="1"/>
              <a:t>market</a:t>
            </a:r>
            <a:r>
              <a:rPr lang="de-DE" dirty="0"/>
              <a:t>, Art. 6 (3) Rome-II-Regulation</a:t>
            </a:r>
          </a:p>
          <a:p>
            <a:r>
              <a:rPr lang="de-DE" dirty="0"/>
              <a:t>But not </a:t>
            </a:r>
            <a:r>
              <a:rPr lang="de-DE" dirty="0" err="1"/>
              <a:t>guaranteeing</a:t>
            </a:r>
            <a:r>
              <a:rPr lang="de-DE" dirty="0"/>
              <a:t> a </a:t>
            </a:r>
            <a:r>
              <a:rPr lang="de-DE" dirty="0" err="1"/>
              <a:t>general</a:t>
            </a:r>
            <a:r>
              <a:rPr lang="de-DE" dirty="0"/>
              <a:t> </a:t>
            </a:r>
            <a:r>
              <a:rPr lang="de-DE" dirty="0" err="1"/>
              <a:t>right</a:t>
            </a:r>
            <a:r>
              <a:rPr lang="de-DE" dirty="0"/>
              <a:t> for </a:t>
            </a:r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parties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access</a:t>
            </a:r>
            <a:r>
              <a:rPr lang="de-DE" dirty="0"/>
              <a:t> </a:t>
            </a:r>
            <a:r>
              <a:rPr lang="de-DE" dirty="0" err="1"/>
              <a:t>data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1E4C6CE-BA7B-41B2-AC34-79160A415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E45B81-638F-484E-9998-DA433C92D355}" type="datetime4">
              <a:rPr lang="de-DE" smtClean="0"/>
              <a:pPr>
                <a:defRPr/>
              </a:pPr>
              <a:t>13. Dezember 2021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6774808"/>
      </p:ext>
    </p:extLst>
  </p:cSld>
  <p:clrMapOvr>
    <a:masterClrMapping/>
  </p:clrMapOvr>
  <p:transition spd="slow">
    <p:pull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E38031-F528-4099-8FEC-438579413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Special </a:t>
            </a:r>
            <a:r>
              <a:rPr lang="de-DE" dirty="0" err="1"/>
              <a:t>situation</a:t>
            </a:r>
            <a:r>
              <a:rPr lang="de-DE" dirty="0"/>
              <a:t>: </a:t>
            </a:r>
            <a:r>
              <a:rPr lang="de-DE" dirty="0" err="1"/>
              <a:t>close</a:t>
            </a:r>
            <a:r>
              <a:rPr lang="de-DE" dirty="0"/>
              <a:t> </a:t>
            </a:r>
            <a:r>
              <a:rPr lang="de-DE" dirty="0" err="1"/>
              <a:t>industrial</a:t>
            </a:r>
            <a:r>
              <a:rPr lang="de-DE" dirty="0"/>
              <a:t> </a:t>
            </a:r>
            <a:r>
              <a:rPr lang="de-DE" dirty="0" err="1"/>
              <a:t>relationships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8A9F4C-13B1-4F42-A89C-0A9E784F2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205038"/>
            <a:ext cx="8569077" cy="3887787"/>
          </a:xfrm>
        </p:spPr>
        <p:txBody>
          <a:bodyPr>
            <a:normAutofit fontScale="77500" lnSpcReduction="20000"/>
          </a:bodyPr>
          <a:lstStyle/>
          <a:p>
            <a:r>
              <a:rPr lang="de-DE" dirty="0"/>
              <a:t>Close multilateral </a:t>
            </a:r>
            <a:r>
              <a:rPr lang="de-DE" dirty="0" err="1"/>
              <a:t>industrial</a:t>
            </a:r>
            <a:r>
              <a:rPr lang="de-DE" dirty="0"/>
              <a:t> </a:t>
            </a:r>
            <a:r>
              <a:rPr lang="de-DE" dirty="0" err="1"/>
              <a:t>relationship</a:t>
            </a:r>
            <a:r>
              <a:rPr lang="de-DE" dirty="0"/>
              <a:t> </a:t>
            </a:r>
            <a:r>
              <a:rPr lang="de-DE" dirty="0" err="1"/>
              <a:t>ending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in </a:t>
            </a:r>
            <a:r>
              <a:rPr lang="de-DE" dirty="0" err="1"/>
              <a:t>sharing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for a </a:t>
            </a:r>
            <a:r>
              <a:rPr lang="de-DE" dirty="0" err="1"/>
              <a:t>common</a:t>
            </a:r>
            <a:r>
              <a:rPr lang="de-DE" dirty="0"/>
              <a:t> </a:t>
            </a:r>
            <a:r>
              <a:rPr lang="de-DE" dirty="0" err="1"/>
              <a:t>purpose</a:t>
            </a:r>
            <a:r>
              <a:rPr lang="de-DE" dirty="0"/>
              <a:t> </a:t>
            </a:r>
            <a:r>
              <a:rPr lang="de-DE" dirty="0" err="1"/>
              <a:t>may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qualified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implied</a:t>
            </a:r>
            <a:r>
              <a:rPr lang="de-DE" dirty="0"/>
              <a:t> </a:t>
            </a:r>
            <a:r>
              <a:rPr lang="de-DE" dirty="0" err="1"/>
              <a:t>concluded</a:t>
            </a:r>
            <a:r>
              <a:rPr lang="de-DE" dirty="0"/>
              <a:t> </a:t>
            </a:r>
            <a:r>
              <a:rPr lang="de-DE" dirty="0" err="1"/>
              <a:t>partnerships</a:t>
            </a:r>
            <a:endParaRPr lang="de-DE" dirty="0"/>
          </a:p>
          <a:p>
            <a:r>
              <a:rPr lang="de-DE" dirty="0" err="1"/>
              <a:t>Conflict</a:t>
            </a:r>
            <a:r>
              <a:rPr lang="de-DE" dirty="0"/>
              <a:t> of </a:t>
            </a:r>
            <a:r>
              <a:rPr lang="de-DE" dirty="0" err="1"/>
              <a:t>laws</a:t>
            </a:r>
            <a:r>
              <a:rPr lang="de-DE" dirty="0"/>
              <a:t> </a:t>
            </a:r>
            <a:r>
              <a:rPr lang="de-DE" dirty="0" err="1"/>
              <a:t>concerning</a:t>
            </a:r>
            <a:r>
              <a:rPr lang="de-DE" dirty="0"/>
              <a:t> </a:t>
            </a:r>
            <a:r>
              <a:rPr lang="de-DE" dirty="0" err="1"/>
              <a:t>partnership</a:t>
            </a:r>
            <a:r>
              <a:rPr lang="de-DE" dirty="0"/>
              <a:t>: Headquarter </a:t>
            </a:r>
            <a:r>
              <a:rPr lang="de-DE" dirty="0" err="1"/>
              <a:t>doctrine</a:t>
            </a:r>
            <a:r>
              <a:rPr lang="de-DE" dirty="0"/>
              <a:t> still </a:t>
            </a:r>
            <a:r>
              <a:rPr lang="de-DE" dirty="0" err="1"/>
              <a:t>prevalent</a:t>
            </a:r>
            <a:r>
              <a:rPr lang="de-DE" dirty="0"/>
              <a:t> (</a:t>
            </a:r>
            <a:r>
              <a:rPr lang="de-DE" dirty="0" err="1"/>
              <a:t>however</a:t>
            </a:r>
            <a:r>
              <a:rPr lang="de-DE" dirty="0"/>
              <a:t>, </a:t>
            </a:r>
            <a:r>
              <a:rPr lang="de-DE" dirty="0" err="1"/>
              <a:t>heatedly</a:t>
            </a:r>
            <a:r>
              <a:rPr lang="de-DE" dirty="0"/>
              <a:t> </a:t>
            </a:r>
            <a:r>
              <a:rPr lang="de-DE" dirty="0" err="1"/>
              <a:t>debated</a:t>
            </a:r>
            <a:r>
              <a:rPr lang="de-DE" dirty="0"/>
              <a:t>)</a:t>
            </a:r>
          </a:p>
          <a:p>
            <a:r>
              <a:rPr lang="de-DE" dirty="0"/>
              <a:t>Data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dirty="0" err="1"/>
              <a:t>common</a:t>
            </a:r>
            <a:r>
              <a:rPr lang="de-DE" dirty="0"/>
              <a:t> </a:t>
            </a:r>
            <a:r>
              <a:rPr lang="de-DE" dirty="0" err="1"/>
              <a:t>property</a:t>
            </a:r>
            <a:r>
              <a:rPr lang="de-DE" dirty="0"/>
              <a:t> of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partnership</a:t>
            </a:r>
            <a:endParaRPr lang="de-DE" dirty="0"/>
          </a:p>
          <a:p>
            <a:pPr lvl="1"/>
            <a:r>
              <a:rPr lang="de-DE" dirty="0" err="1"/>
              <a:t>Hence</a:t>
            </a:r>
            <a:r>
              <a:rPr lang="de-DE" dirty="0"/>
              <a:t>. Access </a:t>
            </a:r>
            <a:r>
              <a:rPr lang="de-DE" dirty="0" err="1"/>
              <a:t>available</a:t>
            </a:r>
            <a:r>
              <a:rPr lang="de-DE" dirty="0"/>
              <a:t> for all </a:t>
            </a:r>
            <a:r>
              <a:rPr lang="de-DE" dirty="0" err="1"/>
              <a:t>partners</a:t>
            </a:r>
            <a:endParaRPr lang="de-DE" dirty="0"/>
          </a:p>
          <a:p>
            <a:pPr lvl="1"/>
            <a:r>
              <a:rPr lang="de-DE" dirty="0"/>
              <a:t>But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implications</a:t>
            </a:r>
            <a:r>
              <a:rPr lang="de-DE" dirty="0"/>
              <a:t> for </a:t>
            </a:r>
            <a:r>
              <a:rPr lang="de-DE" dirty="0" err="1"/>
              <a:t>access</a:t>
            </a:r>
            <a:r>
              <a:rPr lang="de-DE" dirty="0"/>
              <a:t> of </a:t>
            </a:r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parties</a:t>
            </a:r>
            <a:endParaRPr lang="de-DE" dirty="0"/>
          </a:p>
          <a:p>
            <a:pPr lvl="1"/>
            <a:r>
              <a:rPr lang="de-DE" dirty="0"/>
              <a:t>Law </a:t>
            </a:r>
            <a:r>
              <a:rPr lang="de-DE" dirty="0" err="1"/>
              <a:t>governing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partnership</a:t>
            </a:r>
            <a:r>
              <a:rPr lang="de-DE" dirty="0"/>
              <a:t> </a:t>
            </a:r>
            <a:r>
              <a:rPr lang="de-DE" dirty="0" err="1"/>
              <a:t>could</a:t>
            </a:r>
            <a:r>
              <a:rPr lang="de-DE" dirty="0"/>
              <a:t> </a:t>
            </a:r>
            <a:r>
              <a:rPr lang="de-DE" dirty="0" err="1"/>
              <a:t>determine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access</a:t>
            </a:r>
            <a:r>
              <a:rPr lang="de-DE" dirty="0"/>
              <a:t> </a:t>
            </a:r>
            <a:r>
              <a:rPr lang="de-DE" dirty="0" err="1"/>
              <a:t>rights</a:t>
            </a:r>
            <a:endParaRPr lang="de-DE" dirty="0"/>
          </a:p>
          <a:p>
            <a:r>
              <a:rPr lang="de-DE" dirty="0"/>
              <a:t>A Data Act </a:t>
            </a:r>
            <a:r>
              <a:rPr lang="de-DE" dirty="0" err="1"/>
              <a:t>may</a:t>
            </a:r>
            <a:r>
              <a:rPr lang="de-DE" dirty="0"/>
              <a:t> </a:t>
            </a:r>
            <a:r>
              <a:rPr lang="de-DE" dirty="0" err="1"/>
              <a:t>overcome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limitations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granting</a:t>
            </a:r>
            <a:r>
              <a:rPr lang="de-DE" dirty="0"/>
              <a:t> a </a:t>
            </a:r>
            <a:r>
              <a:rPr lang="de-DE" dirty="0" err="1"/>
              <a:t>mandatory</a:t>
            </a:r>
            <a:r>
              <a:rPr lang="de-DE" dirty="0"/>
              <a:t> </a:t>
            </a:r>
            <a:r>
              <a:rPr lang="de-DE" dirty="0" err="1"/>
              <a:t>right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FC1180-41E4-495F-9A56-4FA55D194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E45B81-638F-484E-9998-DA433C92D355}" type="datetime4">
              <a:rPr lang="de-DE" smtClean="0"/>
              <a:pPr>
                <a:defRPr/>
              </a:pPr>
              <a:t>13. Dezember 2021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536384"/>
      </p:ext>
    </p:extLst>
  </p:cSld>
  <p:clrMapOvr>
    <a:masterClrMapping/>
  </p:clrMapOvr>
  <p:transition spd="slow">
    <p:pull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46FA70-4946-4E84-A5E5-56C521685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Expanding Data Access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691B1D-50B6-4026-9A40-5A92EE2A7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2205038"/>
            <a:ext cx="8353425" cy="3887787"/>
          </a:xfrm>
        </p:spPr>
        <p:txBody>
          <a:bodyPr/>
          <a:lstStyle/>
          <a:p>
            <a:r>
              <a:rPr lang="de-DE" dirty="0"/>
              <a:t>Blue Print: GDPR and </a:t>
            </a:r>
            <a:r>
              <a:rPr lang="de-DE" dirty="0" err="1"/>
              <a:t>market</a:t>
            </a:r>
            <a:r>
              <a:rPr lang="de-DE" dirty="0"/>
              <a:t> </a:t>
            </a:r>
            <a:r>
              <a:rPr lang="de-DE" dirty="0" err="1"/>
              <a:t>impact</a:t>
            </a:r>
            <a:r>
              <a:rPr lang="de-DE" dirty="0"/>
              <a:t> </a:t>
            </a:r>
            <a:r>
              <a:rPr lang="de-DE" dirty="0" err="1"/>
              <a:t>approach</a:t>
            </a:r>
            <a:endParaRPr lang="de-DE" dirty="0"/>
          </a:p>
          <a:p>
            <a:r>
              <a:rPr lang="de-DE" dirty="0"/>
              <a:t>Core </a:t>
            </a:r>
            <a:r>
              <a:rPr lang="de-DE" dirty="0" err="1"/>
              <a:t>issue</a:t>
            </a:r>
            <a:r>
              <a:rPr lang="de-DE" dirty="0"/>
              <a:t>: like in </a:t>
            </a:r>
            <a:r>
              <a:rPr lang="de-DE" dirty="0" err="1"/>
              <a:t>the</a:t>
            </a:r>
            <a:r>
              <a:rPr lang="de-DE" dirty="0"/>
              <a:t> GDPR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assess</a:t>
            </a:r>
            <a:r>
              <a:rPr lang="de-DE" dirty="0"/>
              <a:t> </a:t>
            </a:r>
            <a:r>
              <a:rPr lang="de-DE" dirty="0" err="1"/>
              <a:t>adequacy</a:t>
            </a:r>
            <a:r>
              <a:rPr lang="de-DE" dirty="0"/>
              <a:t> of </a:t>
            </a:r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states</a:t>
            </a:r>
            <a:r>
              <a:rPr lang="de-DE" dirty="0"/>
              <a:t> </a:t>
            </a:r>
            <a:r>
              <a:rPr lang="de-DE" dirty="0" err="1"/>
              <a:t>provisions</a:t>
            </a:r>
            <a:r>
              <a:rPr lang="de-DE" dirty="0"/>
              <a:t> on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access</a:t>
            </a:r>
            <a:r>
              <a:rPr lang="de-DE" dirty="0"/>
              <a:t>?</a:t>
            </a:r>
          </a:p>
          <a:p>
            <a:r>
              <a:rPr lang="de-DE" dirty="0"/>
              <a:t>Model </a:t>
            </a:r>
            <a:r>
              <a:rPr lang="de-DE" dirty="0" err="1"/>
              <a:t>clauses</a:t>
            </a:r>
            <a:r>
              <a:rPr lang="de-DE" dirty="0"/>
              <a:t>?</a:t>
            </a:r>
          </a:p>
          <a:p>
            <a:r>
              <a:rPr lang="de-DE" dirty="0" err="1"/>
              <a:t>Consequence</a:t>
            </a:r>
            <a:r>
              <a:rPr lang="de-DE" dirty="0"/>
              <a:t>: Prohibition of </a:t>
            </a:r>
            <a:r>
              <a:rPr lang="de-DE" dirty="0" err="1"/>
              <a:t>transferring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states</a:t>
            </a:r>
            <a:r>
              <a:rPr lang="de-DE" dirty="0"/>
              <a:t> </a:t>
            </a:r>
            <a:r>
              <a:rPr lang="de-DE" dirty="0" err="1"/>
              <a:t>without</a:t>
            </a:r>
            <a:r>
              <a:rPr lang="de-DE" dirty="0"/>
              <a:t> </a:t>
            </a:r>
            <a:r>
              <a:rPr lang="de-DE" dirty="0" err="1"/>
              <a:t>ensuring</a:t>
            </a:r>
            <a:r>
              <a:rPr lang="de-DE" dirty="0"/>
              <a:t> </a:t>
            </a:r>
            <a:r>
              <a:rPr lang="de-DE" dirty="0" err="1"/>
              <a:t>access</a:t>
            </a:r>
            <a:r>
              <a:rPr lang="de-DE" dirty="0"/>
              <a:t> </a:t>
            </a:r>
            <a:r>
              <a:rPr lang="de-DE" dirty="0" err="1"/>
              <a:t>rights</a:t>
            </a:r>
            <a:r>
              <a:rPr lang="de-DE" dirty="0"/>
              <a:t>?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7C88E39-2EC8-468C-9C99-A419C7650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E45B81-638F-484E-9998-DA433C92D355}" type="datetime4">
              <a:rPr lang="de-DE" smtClean="0"/>
              <a:pPr>
                <a:defRPr/>
              </a:pPr>
              <a:t>13. Dezember 2021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4635289"/>
      </p:ext>
    </p:extLst>
  </p:cSld>
  <p:clrMapOvr>
    <a:masterClrMapping/>
  </p:clrMapOvr>
  <p:transition spd="slow">
    <p:pull dir="ru"/>
  </p:transition>
</p:sld>
</file>

<file path=ppt/theme/theme1.xml><?xml version="1.0" encoding="utf-8"?>
<a:theme xmlns:a="http://schemas.openxmlformats.org/drawingml/2006/main" name="Liability of Directors - Recent Developments in Germany and the EU">
  <a:themeElements>
    <a:clrScheme name="Liability of Directors - Recent Developments in Germany and the EU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Liability of Directors - Recent Developments in Germany and the EU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iability of Directors - Recent Developments in Germany and the EU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ability of Directors - Recent Developments in Germany and the EU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ability of Directors - Recent Developments in Germany and the EU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ability of Directors - Recent Developments in Germany and the EU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Liability of Directors - Recent Developments in Germany and the EU</Template>
  <TotalTime>0</TotalTime>
  <Words>755</Words>
  <Application>Microsoft Office PowerPoint</Application>
  <PresentationFormat>Bildschirmpräsentation (4:3)</PresentationFormat>
  <Paragraphs>77</Paragraphs>
  <Slides>10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Arial</vt:lpstr>
      <vt:lpstr>Arial Narrow</vt:lpstr>
      <vt:lpstr>Californian FB</vt:lpstr>
      <vt:lpstr>Times New Roman</vt:lpstr>
      <vt:lpstr>Verdana</vt:lpstr>
      <vt:lpstr>Wingdings</vt:lpstr>
      <vt:lpstr>Liability of Directors - Recent Developments in Germany and the EU</vt:lpstr>
      <vt:lpstr>Worldwide data sharing - International aspects and particular conflicts  of laws</vt:lpstr>
      <vt:lpstr>Basic background</vt:lpstr>
      <vt:lpstr>Legal basics</vt:lpstr>
      <vt:lpstr>Conflict of laws – Intellectual property rights</vt:lpstr>
      <vt:lpstr>Conflict of Laws – Trade secrecy</vt:lpstr>
      <vt:lpstr>Conflict of laws: contractual regulation</vt:lpstr>
      <vt:lpstr>Conflict of laws: antitrust law</vt:lpstr>
      <vt:lpstr>Special situation: close industrial relationships</vt:lpstr>
      <vt:lpstr>Expanding Data Access</vt:lpstr>
      <vt:lpstr>Conclusion</vt:lpstr>
    </vt:vector>
  </TitlesOfParts>
  <Company>GWDG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Liability of Directors</dc:title>
  <dc:creator>Gerald Spindler</dc:creator>
  <cp:lastModifiedBy>Sandra von Lingen</cp:lastModifiedBy>
  <cp:revision>150</cp:revision>
  <cp:lastPrinted>2005-11-28T09:41:35Z</cp:lastPrinted>
  <dcterms:created xsi:type="dcterms:W3CDTF">2005-09-20T18:50:21Z</dcterms:created>
  <dcterms:modified xsi:type="dcterms:W3CDTF">2021-12-13T16:00:37Z</dcterms:modified>
</cp:coreProperties>
</file>