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0" r:id="rId2"/>
    <p:sldId id="261" r:id="rId3"/>
    <p:sldId id="264" r:id="rId4"/>
    <p:sldId id="265" r:id="rId5"/>
    <p:sldId id="262" r:id="rId6"/>
    <p:sldId id="266" r:id="rId7"/>
    <p:sldId id="268" r:id="rId8"/>
    <p:sldId id="269" r:id="rId9"/>
    <p:sldId id="267" r:id="rId10"/>
    <p:sldId id="270" r:id="rId11"/>
    <p:sldId id="271" r:id="rId12"/>
    <p:sldId id="272" r:id="rId13"/>
    <p:sldId id="275" r:id="rId14"/>
    <p:sldId id="273" r:id="rId15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61" autoAdjust="0"/>
    <p:restoredTop sz="94660" autoAdjust="0"/>
  </p:normalViewPr>
  <p:slideViewPr>
    <p:cSldViewPr>
      <p:cViewPr>
        <p:scale>
          <a:sx n="62" d="100"/>
          <a:sy n="62" d="100"/>
        </p:scale>
        <p:origin x="-370" y="-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13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E9F39-8AC4-4C9F-9A76-A7697695544F}" type="datetimeFigureOut">
              <a:rPr lang="de-DE" smtClean="0"/>
              <a:t>14.06.2017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3773E-90E3-4C3A-9BD3-471789205D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868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531CD-6DB5-4521-9377-5CF54ACD7BDD}" type="datetimeFigureOut">
              <a:rPr lang="de-DE" smtClean="0"/>
              <a:t>14.06.2017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8F675-7979-48E2-921F-44787654E7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4903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-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95536" y="4767263"/>
            <a:ext cx="4824537" cy="273844"/>
          </a:xfrm>
        </p:spPr>
        <p:txBody>
          <a:bodyPr/>
          <a:lstStyle>
            <a:lvl1pPr>
              <a:defRPr sz="1100"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pPr algn="l"/>
            <a:r>
              <a:rPr lang="de-DE" dirty="0" smtClean="0"/>
              <a:t>Max Planck Institute </a:t>
            </a:r>
            <a:r>
              <a:rPr lang="de-DE" dirty="0" err="1" smtClean="0"/>
              <a:t>for</a:t>
            </a:r>
            <a:r>
              <a:rPr lang="de-DE" dirty="0" smtClean="0"/>
              <a:t> Innovation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Competition</a:t>
            </a:r>
            <a:r>
              <a:rPr lang="de-DE" dirty="0" smtClean="0"/>
              <a:t> | </a:t>
            </a:r>
            <a:r>
              <a:rPr lang="de-DE" dirty="0" err="1" smtClean="0"/>
              <a:t>Munich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395536" y="4731990"/>
            <a:ext cx="83529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395536" y="915566"/>
            <a:ext cx="8352928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chemeClr val="accent1"/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r>
              <a:rPr lang="de-DE" dirty="0" smtClean="0"/>
              <a:t>Titel DER Präsentation durch Klicken hinzufügen</a:t>
            </a:r>
            <a:endParaRPr lang="de-DE" dirty="0"/>
          </a:p>
        </p:txBody>
      </p:sp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95536" y="2139702"/>
            <a:ext cx="8352928" cy="1224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 b="1">
                <a:solidFill>
                  <a:schemeClr val="tx1">
                    <a:tint val="75000"/>
                  </a:schemeClr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 durch Klicken hinzufügen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2" hasCustomPrompt="1"/>
          </p:nvPr>
        </p:nvSpPr>
        <p:spPr>
          <a:xfrm>
            <a:off x="399656" y="4227934"/>
            <a:ext cx="4820416" cy="3960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cap="small" baseline="0">
                <a:solidFill>
                  <a:schemeClr val="accent1"/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Referent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395536" y="3723878"/>
            <a:ext cx="4824536" cy="43204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cap="none" baseline="0">
                <a:solidFill>
                  <a:schemeClr val="bg1">
                    <a:lumMod val="50000"/>
                  </a:schemeClr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Ort und Datum der Veranstaltung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355" y="3616852"/>
            <a:ext cx="2647109" cy="99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2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4 - 2/3 - 1/3 (ohne Untertit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5536" y="335143"/>
            <a:ext cx="6552728" cy="50841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0" baseline="0">
                <a:solidFill>
                  <a:schemeClr val="accent1"/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44408" y="4767263"/>
            <a:ext cx="504056" cy="273844"/>
          </a:xfrm>
        </p:spPr>
        <p:txBody>
          <a:bodyPr/>
          <a:lstStyle>
            <a:lvl1pPr>
              <a:defRPr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fld id="{E38698F7-1F11-42B5-8319-C7184214C8CE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395536" y="901277"/>
            <a:ext cx="83529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395536" y="4731990"/>
            <a:ext cx="83529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nhaltsplatzhalter 5"/>
          <p:cNvSpPr>
            <a:spLocks noGrp="1"/>
          </p:cNvSpPr>
          <p:nvPr>
            <p:ph sz="quarter" idx="4"/>
          </p:nvPr>
        </p:nvSpPr>
        <p:spPr>
          <a:xfrm>
            <a:off x="395537" y="1005576"/>
            <a:ext cx="5112569" cy="361840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PT Sans" panose="020B0503020203020204" pitchFamily="34" charset="0"/>
                <a:ea typeface="PT Sans" panose="020B0503020203020204" pitchFamily="34" charset="0"/>
              </a:defRPr>
            </a:lvl1pPr>
            <a:lvl2pPr>
              <a:defRPr sz="1600">
                <a:latin typeface="PT Sans" panose="020B0503020203020204" pitchFamily="34" charset="0"/>
                <a:ea typeface="PT Sans" panose="020B0503020203020204" pitchFamily="34" charset="0"/>
              </a:defRPr>
            </a:lvl2pPr>
            <a:lvl3pPr>
              <a:defRPr sz="1400">
                <a:latin typeface="PT Sans" panose="020B0503020203020204" pitchFamily="34" charset="0"/>
                <a:ea typeface="PT Sans" panose="020B0503020203020204" pitchFamily="34" charset="0"/>
              </a:defRPr>
            </a:lvl3pPr>
            <a:lvl4pPr>
              <a:defRPr sz="1200">
                <a:latin typeface="PT Sans" panose="020B0503020203020204" pitchFamily="34" charset="0"/>
                <a:ea typeface="PT Sans" panose="020B0503020203020204" pitchFamily="34" charset="0"/>
              </a:defRPr>
            </a:lvl4pPr>
            <a:lvl5pPr>
              <a:defRPr sz="1100">
                <a:latin typeface="PT Sans" panose="020B0503020203020204" pitchFamily="34" charset="0"/>
                <a:ea typeface="PT Sans" panose="020B0503020203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Inhaltsplatzhalter 5"/>
          <p:cNvSpPr>
            <a:spLocks noGrp="1"/>
          </p:cNvSpPr>
          <p:nvPr>
            <p:ph sz="quarter" idx="13"/>
          </p:nvPr>
        </p:nvSpPr>
        <p:spPr>
          <a:xfrm>
            <a:off x="5652120" y="1005576"/>
            <a:ext cx="3096344" cy="361840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PT Sans" panose="020B0503020203020204" pitchFamily="34" charset="0"/>
                <a:ea typeface="PT Sans" panose="020B0503020203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Textmasterformat bearbeiten</a:t>
            </a: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95536" y="4767263"/>
            <a:ext cx="7776865" cy="273844"/>
          </a:xfrm>
        </p:spPr>
        <p:txBody>
          <a:bodyPr/>
          <a:lstStyle>
            <a:lvl1pPr>
              <a:defRPr sz="1000"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pPr algn="l"/>
            <a:r>
              <a:rPr lang="en-US" smtClean="0"/>
              <a:t>Max Planck Institute for Innovation and Competition | Munich</a:t>
            </a:r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834" y="260648"/>
            <a:ext cx="1528630" cy="57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276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423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577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-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5536" y="335143"/>
            <a:ext cx="6408712" cy="50841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0" baseline="0">
                <a:solidFill>
                  <a:schemeClr val="accent1"/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44408" y="4767263"/>
            <a:ext cx="504056" cy="273844"/>
          </a:xfrm>
        </p:spPr>
        <p:txBody>
          <a:bodyPr/>
          <a:lstStyle>
            <a:lvl1pPr>
              <a:defRPr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fld id="{E38698F7-1F11-42B5-8319-C7184214C8CE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395536" y="902327"/>
            <a:ext cx="83529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395536" y="4731990"/>
            <a:ext cx="83529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ildplatzhalter 2"/>
          <p:cNvSpPr>
            <a:spLocks noGrp="1"/>
          </p:cNvSpPr>
          <p:nvPr>
            <p:ph type="pic" idx="1"/>
          </p:nvPr>
        </p:nvSpPr>
        <p:spPr>
          <a:xfrm>
            <a:off x="410224" y="1059582"/>
            <a:ext cx="8352928" cy="2978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PT Sans" panose="020B0503020203020204" pitchFamily="34" charset="0"/>
                <a:ea typeface="PT Sans" panose="020B0503020203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3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395536" y="4191930"/>
            <a:ext cx="8352928" cy="43204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Bildbeschreibung</a:t>
            </a: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95536" y="4767263"/>
            <a:ext cx="7776865" cy="273844"/>
          </a:xfrm>
        </p:spPr>
        <p:txBody>
          <a:bodyPr/>
          <a:lstStyle>
            <a:lvl1pPr>
              <a:defRPr sz="1000"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pPr algn="l"/>
            <a:r>
              <a:rPr lang="en-US" smtClean="0"/>
              <a:t>Max Planck Institute for Innovation and Competition | Munich</a:t>
            </a:r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834" y="268913"/>
            <a:ext cx="1528630" cy="57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1134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423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57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-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95536" y="4767263"/>
            <a:ext cx="4824537" cy="273844"/>
          </a:xfrm>
        </p:spPr>
        <p:txBody>
          <a:bodyPr/>
          <a:lstStyle>
            <a:lvl1pPr>
              <a:defRPr sz="1100"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pPr algn="l"/>
            <a:r>
              <a:rPr lang="de-DE" dirty="0" smtClean="0"/>
              <a:t>Max Planck Institute </a:t>
            </a:r>
            <a:r>
              <a:rPr lang="de-DE" dirty="0" err="1" smtClean="0"/>
              <a:t>for</a:t>
            </a:r>
            <a:r>
              <a:rPr lang="de-DE" dirty="0" smtClean="0"/>
              <a:t> Innovation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Competition</a:t>
            </a:r>
            <a:r>
              <a:rPr lang="de-DE" dirty="0" smtClean="0"/>
              <a:t> | </a:t>
            </a:r>
            <a:r>
              <a:rPr lang="de-DE" dirty="0" err="1" smtClean="0"/>
              <a:t>Munich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395536" y="4731990"/>
            <a:ext cx="83529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395536" y="915566"/>
            <a:ext cx="8352928" cy="108012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chemeClr val="accent1"/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r>
              <a:rPr lang="de-DE" dirty="0" smtClean="0"/>
              <a:t>Titel DER Präsentation durch Klicken hinzufügen</a:t>
            </a:r>
            <a:endParaRPr lang="de-DE" dirty="0"/>
          </a:p>
        </p:txBody>
      </p:sp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95536" y="2139702"/>
            <a:ext cx="8352928" cy="12241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 b="1">
                <a:solidFill>
                  <a:schemeClr val="tx1">
                    <a:tint val="75000"/>
                  </a:schemeClr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 durch Klicken hinzufügen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2" hasCustomPrompt="1"/>
          </p:nvPr>
        </p:nvSpPr>
        <p:spPr>
          <a:xfrm>
            <a:off x="399656" y="4227934"/>
            <a:ext cx="4820416" cy="3960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cap="small" baseline="0">
                <a:solidFill>
                  <a:schemeClr val="accent1"/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Referent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395536" y="3723878"/>
            <a:ext cx="4824536" cy="43204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cap="none" baseline="0">
                <a:solidFill>
                  <a:schemeClr val="bg1">
                    <a:lumMod val="50000"/>
                  </a:schemeClr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Ort und Datum der Veranstaltung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355" y="3616852"/>
            <a:ext cx="2647109" cy="99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57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 - Folie mit Titel, Untertitel und Kör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5536" y="335143"/>
            <a:ext cx="6552728" cy="50841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0" baseline="0">
                <a:solidFill>
                  <a:schemeClr val="accent1"/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95536" y="1005576"/>
            <a:ext cx="8352928" cy="3240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>
                <a:solidFill>
                  <a:schemeClr val="tx1">
                    <a:tint val="75000"/>
                  </a:schemeClr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 durch Klicken hinzufügen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95536" y="4767263"/>
            <a:ext cx="7776865" cy="273844"/>
          </a:xfrm>
        </p:spPr>
        <p:txBody>
          <a:bodyPr/>
          <a:lstStyle>
            <a:lvl1pPr>
              <a:defRPr sz="1000"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pPr algn="l"/>
            <a:r>
              <a:rPr lang="en-US" smtClean="0"/>
              <a:t>Max Planck Institute for Innovation and Competition | Munich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44408" y="4767263"/>
            <a:ext cx="504056" cy="273844"/>
          </a:xfrm>
        </p:spPr>
        <p:txBody>
          <a:bodyPr/>
          <a:lstStyle>
            <a:lvl1pPr>
              <a:defRPr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fld id="{E38698F7-1F11-42B5-8319-C7184214C8CE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395536" y="902327"/>
            <a:ext cx="83529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395536" y="4731990"/>
            <a:ext cx="83529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Inhaltsplatzhalter 2"/>
          <p:cNvSpPr>
            <a:spLocks noGrp="1"/>
          </p:cNvSpPr>
          <p:nvPr>
            <p:ph idx="13"/>
          </p:nvPr>
        </p:nvSpPr>
        <p:spPr>
          <a:xfrm>
            <a:off x="395536" y="1383618"/>
            <a:ext cx="8352928" cy="324036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PT Sans" panose="020B0503020203020204" pitchFamily="34" charset="0"/>
                <a:ea typeface="PT Sans" panose="020B0503020203020204" pitchFamily="34" charset="0"/>
              </a:defRPr>
            </a:lvl1pPr>
            <a:lvl2pPr>
              <a:defRPr sz="1600">
                <a:latin typeface="PT Sans" panose="020B0503020203020204" pitchFamily="34" charset="0"/>
                <a:ea typeface="PT Sans" panose="020B0503020203020204" pitchFamily="34" charset="0"/>
              </a:defRPr>
            </a:lvl2pPr>
            <a:lvl3pPr>
              <a:defRPr sz="1400">
                <a:latin typeface="PT Sans" panose="020B0503020203020204" pitchFamily="34" charset="0"/>
                <a:ea typeface="PT Sans" panose="020B0503020203020204" pitchFamily="34" charset="0"/>
              </a:defRPr>
            </a:lvl3pPr>
            <a:lvl4pPr>
              <a:defRPr sz="1200">
                <a:latin typeface="PT Sans" panose="020B0503020203020204" pitchFamily="34" charset="0"/>
                <a:ea typeface="PT Sans" panose="020B0503020203020204" pitchFamily="34" charset="0"/>
              </a:defRPr>
            </a:lvl4pPr>
            <a:lvl5pPr>
              <a:defRPr sz="1100">
                <a:latin typeface="PT Sans" panose="020B0503020203020204" pitchFamily="34" charset="0"/>
                <a:ea typeface="PT Sans" panose="020B0503020203020204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2" name="Fußzeilenplatzhalter 4"/>
          <p:cNvSpPr txBox="1">
            <a:spLocks/>
          </p:cNvSpPr>
          <p:nvPr userDrawn="1"/>
        </p:nvSpPr>
        <p:spPr>
          <a:xfrm>
            <a:off x="4283968" y="4731990"/>
            <a:ext cx="38164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e-DE" dirty="0">
              <a:latin typeface="PT Sans" panose="020B0503020203020204" pitchFamily="34" charset="0"/>
              <a:ea typeface="PT Sans" panose="020B0503020203020204" pitchFamily="34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834" y="268913"/>
            <a:ext cx="1528630" cy="57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7260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423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 - Folie mit Titel und Kör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5536" y="335143"/>
            <a:ext cx="6408712" cy="50841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0" baseline="0">
                <a:solidFill>
                  <a:schemeClr val="accent1"/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44408" y="4767263"/>
            <a:ext cx="504056" cy="273844"/>
          </a:xfrm>
        </p:spPr>
        <p:txBody>
          <a:bodyPr/>
          <a:lstStyle>
            <a:lvl1pPr>
              <a:defRPr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fld id="{E38698F7-1F11-42B5-8319-C7184214C8CE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395536" y="902327"/>
            <a:ext cx="83529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395536" y="4731990"/>
            <a:ext cx="83529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395536" y="1059582"/>
            <a:ext cx="8352928" cy="3564396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PT Sans" panose="020B0503020203020204" pitchFamily="34" charset="0"/>
                <a:ea typeface="PT Sans" panose="020B0503020203020204" pitchFamily="34" charset="0"/>
              </a:defRPr>
            </a:lvl1pPr>
            <a:lvl2pPr>
              <a:defRPr sz="1600">
                <a:latin typeface="PT Sans" panose="020B0503020203020204" pitchFamily="34" charset="0"/>
                <a:ea typeface="PT Sans" panose="020B0503020203020204" pitchFamily="34" charset="0"/>
              </a:defRPr>
            </a:lvl2pPr>
            <a:lvl3pPr>
              <a:defRPr sz="1400">
                <a:latin typeface="PT Sans" panose="020B0503020203020204" pitchFamily="34" charset="0"/>
                <a:ea typeface="PT Sans" panose="020B0503020203020204" pitchFamily="34" charset="0"/>
              </a:defRPr>
            </a:lvl3pPr>
            <a:lvl4pPr>
              <a:defRPr sz="1200">
                <a:latin typeface="PT Sans" panose="020B0503020203020204" pitchFamily="34" charset="0"/>
                <a:ea typeface="PT Sans" panose="020B0503020203020204" pitchFamily="34" charset="0"/>
              </a:defRPr>
            </a:lvl4pPr>
            <a:lvl5pPr>
              <a:defRPr sz="1100">
                <a:latin typeface="PT Sans" panose="020B0503020203020204" pitchFamily="34" charset="0"/>
                <a:ea typeface="PT Sans" panose="020B0503020203020204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95536" y="4767263"/>
            <a:ext cx="7776865" cy="273844"/>
          </a:xfrm>
        </p:spPr>
        <p:txBody>
          <a:bodyPr/>
          <a:lstStyle>
            <a:lvl1pPr>
              <a:defRPr sz="1000"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pPr algn="l"/>
            <a:r>
              <a:rPr lang="en-US" smtClean="0"/>
              <a:t>Max Planck Institute for Innovation and Competition | Munich</a:t>
            </a:r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834" y="260648"/>
            <a:ext cx="1528630" cy="57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6138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42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 - Folie mit Titel und zwei Inhaltsflächen (mit Untertit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5536" y="335143"/>
            <a:ext cx="6192688" cy="50841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0" baseline="0">
                <a:solidFill>
                  <a:schemeClr val="accent1"/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44408" y="4767263"/>
            <a:ext cx="504056" cy="273844"/>
          </a:xfrm>
        </p:spPr>
        <p:txBody>
          <a:bodyPr/>
          <a:lstStyle>
            <a:lvl1pPr>
              <a:defRPr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fld id="{E38698F7-1F11-42B5-8319-C7184214C8CE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395536" y="902327"/>
            <a:ext cx="83529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395536" y="4731990"/>
            <a:ext cx="83529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395536" y="1437624"/>
            <a:ext cx="4101852" cy="3186354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PT Sans" panose="020B0503020203020204" pitchFamily="34" charset="0"/>
                <a:ea typeface="PT Sans" panose="020B0503020203020204" pitchFamily="34" charset="0"/>
              </a:defRPr>
            </a:lvl1pPr>
            <a:lvl2pPr>
              <a:defRPr sz="1600">
                <a:latin typeface="PT Sans" panose="020B0503020203020204" pitchFamily="34" charset="0"/>
                <a:ea typeface="PT Sans" panose="020B0503020203020204" pitchFamily="34" charset="0"/>
              </a:defRPr>
            </a:lvl2pPr>
            <a:lvl3pPr>
              <a:defRPr sz="1400">
                <a:latin typeface="PT Sans" panose="020B0503020203020204" pitchFamily="34" charset="0"/>
                <a:ea typeface="PT Sans" panose="020B0503020203020204" pitchFamily="34" charset="0"/>
              </a:defRPr>
            </a:lvl3pPr>
            <a:lvl4pPr>
              <a:defRPr sz="1200">
                <a:latin typeface="PT Sans" panose="020B0503020203020204" pitchFamily="34" charset="0"/>
                <a:ea typeface="PT Sans" panose="020B0503020203020204" pitchFamily="34" charset="0"/>
              </a:defRPr>
            </a:lvl4pPr>
            <a:lvl5pPr>
              <a:defRPr sz="1100">
                <a:latin typeface="PT Sans" panose="020B0503020203020204" pitchFamily="34" charset="0"/>
                <a:ea typeface="PT Sans" panose="020B0503020203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2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437624"/>
            <a:ext cx="4103439" cy="3186354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PT Sans" panose="020B0503020203020204" pitchFamily="34" charset="0"/>
                <a:ea typeface="PT Sans" panose="020B0503020203020204" pitchFamily="34" charset="0"/>
              </a:defRPr>
            </a:lvl1pPr>
            <a:lvl2pPr>
              <a:defRPr sz="1600">
                <a:latin typeface="PT Sans" panose="020B0503020203020204" pitchFamily="34" charset="0"/>
                <a:ea typeface="PT Sans" panose="020B0503020203020204" pitchFamily="34" charset="0"/>
              </a:defRPr>
            </a:lvl2pPr>
            <a:lvl3pPr>
              <a:defRPr sz="1400">
                <a:latin typeface="PT Sans" panose="020B0503020203020204" pitchFamily="34" charset="0"/>
                <a:ea typeface="PT Sans" panose="020B0503020203020204" pitchFamily="34" charset="0"/>
              </a:defRPr>
            </a:lvl3pPr>
            <a:lvl4pPr>
              <a:defRPr sz="1200">
                <a:latin typeface="PT Sans" panose="020B0503020203020204" pitchFamily="34" charset="0"/>
                <a:ea typeface="PT Sans" panose="020B0503020203020204" pitchFamily="34" charset="0"/>
              </a:defRPr>
            </a:lvl4pPr>
            <a:lvl5pPr>
              <a:defRPr sz="1100">
                <a:latin typeface="PT Sans" panose="020B0503020203020204" pitchFamily="34" charset="0"/>
                <a:ea typeface="PT Sans" panose="020B0503020203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95536" y="1005576"/>
            <a:ext cx="4104456" cy="3240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>
                <a:solidFill>
                  <a:schemeClr val="tx1">
                    <a:tint val="75000"/>
                  </a:schemeClr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Textmasterformat bearbeiten</a:t>
            </a:r>
            <a:endParaRPr lang="de-DE" dirty="0"/>
          </a:p>
        </p:txBody>
      </p:sp>
      <p:sp>
        <p:nvSpPr>
          <p:cNvPr id="20" name="Untertitel 2"/>
          <p:cNvSpPr txBox="1">
            <a:spLocks/>
          </p:cNvSpPr>
          <p:nvPr userDrawn="1"/>
        </p:nvSpPr>
        <p:spPr>
          <a:xfrm>
            <a:off x="4644008" y="1005576"/>
            <a:ext cx="4104456" cy="324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 smtClean="0">
                <a:latin typeface="PT Sans" panose="020B0503020203020204" pitchFamily="34" charset="0"/>
                <a:ea typeface="PT Sans" panose="020B0503020203020204" pitchFamily="34" charset="0"/>
              </a:rPr>
              <a:t>Textmasterformat bearbeiten</a:t>
            </a:r>
            <a:endParaRPr lang="de-DE" sz="1800" dirty="0">
              <a:latin typeface="PT Sans" panose="020B0503020203020204" pitchFamily="34" charset="0"/>
              <a:ea typeface="PT Sans" panose="020B0503020203020204" pitchFamily="34" charset="0"/>
            </a:endParaRP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95536" y="4767263"/>
            <a:ext cx="7776865" cy="273844"/>
          </a:xfrm>
        </p:spPr>
        <p:txBody>
          <a:bodyPr/>
          <a:lstStyle>
            <a:lvl1pPr>
              <a:defRPr sz="1000"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pPr algn="l"/>
            <a:r>
              <a:rPr lang="en-US" smtClean="0"/>
              <a:t>Max Planck Institute for Innovation and Competition | Munich</a:t>
            </a:r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834" y="260648"/>
            <a:ext cx="1528630" cy="57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724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423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2 - Folie mit Titel und zwei Inhaltsflächen (ohne Untertit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5536" y="335143"/>
            <a:ext cx="6552728" cy="50841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0" baseline="0">
                <a:solidFill>
                  <a:schemeClr val="accent1"/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44408" y="4767263"/>
            <a:ext cx="504056" cy="273844"/>
          </a:xfrm>
        </p:spPr>
        <p:txBody>
          <a:bodyPr/>
          <a:lstStyle>
            <a:lvl1pPr>
              <a:defRPr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fld id="{E38698F7-1F11-42B5-8319-C7184214C8CE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395536" y="902327"/>
            <a:ext cx="83529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395536" y="4731990"/>
            <a:ext cx="83529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395536" y="1005576"/>
            <a:ext cx="4101852" cy="361840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PT Sans" panose="020B0503020203020204" pitchFamily="34" charset="0"/>
                <a:ea typeface="PT Sans" panose="020B0503020203020204" pitchFamily="34" charset="0"/>
              </a:defRPr>
            </a:lvl1pPr>
            <a:lvl2pPr>
              <a:defRPr sz="1600">
                <a:latin typeface="PT Sans" panose="020B0503020203020204" pitchFamily="34" charset="0"/>
                <a:ea typeface="PT Sans" panose="020B0503020203020204" pitchFamily="34" charset="0"/>
              </a:defRPr>
            </a:lvl2pPr>
            <a:lvl3pPr>
              <a:defRPr sz="1400">
                <a:latin typeface="PT Sans" panose="020B0503020203020204" pitchFamily="34" charset="0"/>
                <a:ea typeface="PT Sans" panose="020B0503020203020204" pitchFamily="34" charset="0"/>
              </a:defRPr>
            </a:lvl3pPr>
            <a:lvl4pPr>
              <a:defRPr sz="1200">
                <a:latin typeface="PT Sans" panose="020B0503020203020204" pitchFamily="34" charset="0"/>
                <a:ea typeface="PT Sans" panose="020B0503020203020204" pitchFamily="34" charset="0"/>
              </a:defRPr>
            </a:lvl4pPr>
            <a:lvl5pPr>
              <a:defRPr sz="1100">
                <a:latin typeface="PT Sans" panose="020B0503020203020204" pitchFamily="34" charset="0"/>
                <a:ea typeface="PT Sans" panose="020B0503020203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2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005576"/>
            <a:ext cx="4103439" cy="361840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PT Sans" panose="020B0503020203020204" pitchFamily="34" charset="0"/>
                <a:ea typeface="PT Sans" panose="020B0503020203020204" pitchFamily="34" charset="0"/>
              </a:defRPr>
            </a:lvl1pPr>
            <a:lvl2pPr>
              <a:defRPr sz="1600">
                <a:latin typeface="PT Sans" panose="020B0503020203020204" pitchFamily="34" charset="0"/>
                <a:ea typeface="PT Sans" panose="020B0503020203020204" pitchFamily="34" charset="0"/>
              </a:defRPr>
            </a:lvl2pPr>
            <a:lvl3pPr>
              <a:defRPr sz="1400">
                <a:latin typeface="PT Sans" panose="020B0503020203020204" pitchFamily="34" charset="0"/>
                <a:ea typeface="PT Sans" panose="020B0503020203020204" pitchFamily="34" charset="0"/>
              </a:defRPr>
            </a:lvl3pPr>
            <a:lvl4pPr>
              <a:defRPr sz="1200">
                <a:latin typeface="PT Sans" panose="020B0503020203020204" pitchFamily="34" charset="0"/>
                <a:ea typeface="PT Sans" panose="020B0503020203020204" pitchFamily="34" charset="0"/>
              </a:defRPr>
            </a:lvl4pPr>
            <a:lvl5pPr>
              <a:defRPr sz="1100">
                <a:latin typeface="PT Sans" panose="020B0503020203020204" pitchFamily="34" charset="0"/>
                <a:ea typeface="PT Sans" panose="020B0503020203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95536" y="4767263"/>
            <a:ext cx="7776865" cy="273844"/>
          </a:xfrm>
        </p:spPr>
        <p:txBody>
          <a:bodyPr/>
          <a:lstStyle>
            <a:lvl1pPr>
              <a:defRPr sz="1000"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pPr algn="l"/>
            <a:r>
              <a:rPr lang="en-US" smtClean="0"/>
              <a:t>Max Planck Institute for Innovation and Competition | Munich</a:t>
            </a:r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834" y="260648"/>
            <a:ext cx="1528630" cy="57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796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423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1/3 -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5536" y="335143"/>
            <a:ext cx="6408712" cy="50841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0" baseline="0">
                <a:solidFill>
                  <a:schemeClr val="accent1"/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44408" y="4767263"/>
            <a:ext cx="504056" cy="273844"/>
          </a:xfrm>
        </p:spPr>
        <p:txBody>
          <a:bodyPr/>
          <a:lstStyle>
            <a:lvl1pPr>
              <a:defRPr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fld id="{E38698F7-1F11-42B5-8319-C7184214C8CE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395536" y="902327"/>
            <a:ext cx="83529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395536" y="4731990"/>
            <a:ext cx="83529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nhaltsplatzhalter 5"/>
          <p:cNvSpPr>
            <a:spLocks noGrp="1"/>
          </p:cNvSpPr>
          <p:nvPr>
            <p:ph sz="quarter" idx="4"/>
          </p:nvPr>
        </p:nvSpPr>
        <p:spPr>
          <a:xfrm>
            <a:off x="3635896" y="1005576"/>
            <a:ext cx="5112569" cy="361840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PT Sans" panose="020B0503020203020204" pitchFamily="34" charset="0"/>
                <a:ea typeface="PT Sans" panose="020B0503020203020204" pitchFamily="34" charset="0"/>
              </a:defRPr>
            </a:lvl1pPr>
            <a:lvl2pPr>
              <a:defRPr sz="1600">
                <a:latin typeface="PT Sans" panose="020B0503020203020204" pitchFamily="34" charset="0"/>
                <a:ea typeface="PT Sans" panose="020B0503020203020204" pitchFamily="34" charset="0"/>
              </a:defRPr>
            </a:lvl2pPr>
            <a:lvl3pPr>
              <a:defRPr sz="1400">
                <a:latin typeface="PT Sans" panose="020B0503020203020204" pitchFamily="34" charset="0"/>
                <a:ea typeface="PT Sans" panose="020B0503020203020204" pitchFamily="34" charset="0"/>
              </a:defRPr>
            </a:lvl3pPr>
            <a:lvl4pPr>
              <a:defRPr sz="1200">
                <a:latin typeface="PT Sans" panose="020B0503020203020204" pitchFamily="34" charset="0"/>
                <a:ea typeface="PT Sans" panose="020B0503020203020204" pitchFamily="34" charset="0"/>
              </a:defRPr>
            </a:lvl4pPr>
            <a:lvl5pPr>
              <a:defRPr sz="1100">
                <a:latin typeface="PT Sans" panose="020B0503020203020204" pitchFamily="34" charset="0"/>
                <a:ea typeface="PT Sans" panose="020B0503020203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6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95536" y="1005576"/>
            <a:ext cx="3096344" cy="6300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>
                <a:solidFill>
                  <a:schemeClr val="tx1">
                    <a:tint val="75000"/>
                  </a:schemeClr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 durch Klicken bearbeiten</a:t>
            </a:r>
            <a:endParaRPr lang="de-DE" dirty="0"/>
          </a:p>
        </p:txBody>
      </p:sp>
      <p:sp>
        <p:nvSpPr>
          <p:cNvPr id="11" name="Inhaltsplatzhalter 5"/>
          <p:cNvSpPr>
            <a:spLocks noGrp="1"/>
          </p:cNvSpPr>
          <p:nvPr>
            <p:ph sz="quarter" idx="13"/>
          </p:nvPr>
        </p:nvSpPr>
        <p:spPr>
          <a:xfrm>
            <a:off x="395537" y="1707654"/>
            <a:ext cx="3096344" cy="291632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PT Sans" panose="020B0503020203020204" pitchFamily="34" charset="0"/>
                <a:ea typeface="PT Sans" panose="020B0503020203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mtClean="0"/>
              <a:t>Textmasterformat bearbeiten</a:t>
            </a: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95536" y="4767263"/>
            <a:ext cx="7776865" cy="273844"/>
          </a:xfrm>
        </p:spPr>
        <p:txBody>
          <a:bodyPr/>
          <a:lstStyle>
            <a:lvl1pPr>
              <a:defRPr sz="1000"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pPr algn="l"/>
            <a:r>
              <a:rPr lang="en-US" smtClean="0"/>
              <a:t>Max Planck Institute for Innovation and Competition | Munich</a:t>
            </a:r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834" y="260648"/>
            <a:ext cx="1528630" cy="57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231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577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42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2 - 1/3 - 2/3 (ohne Untertit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5536" y="335143"/>
            <a:ext cx="6480720" cy="50841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0" baseline="0">
                <a:solidFill>
                  <a:schemeClr val="accent1"/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44408" y="4767263"/>
            <a:ext cx="504056" cy="273844"/>
          </a:xfrm>
        </p:spPr>
        <p:txBody>
          <a:bodyPr/>
          <a:lstStyle>
            <a:lvl1pPr>
              <a:defRPr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fld id="{E38698F7-1F11-42B5-8319-C7184214C8CE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395536" y="897564"/>
            <a:ext cx="83529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395536" y="4731990"/>
            <a:ext cx="83529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nhaltsplatzhalter 5"/>
          <p:cNvSpPr>
            <a:spLocks noGrp="1"/>
          </p:cNvSpPr>
          <p:nvPr>
            <p:ph sz="quarter" idx="4"/>
          </p:nvPr>
        </p:nvSpPr>
        <p:spPr>
          <a:xfrm>
            <a:off x="3635896" y="1005576"/>
            <a:ext cx="5112569" cy="361840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PT Sans" panose="020B0503020203020204" pitchFamily="34" charset="0"/>
                <a:ea typeface="PT Sans" panose="020B0503020203020204" pitchFamily="34" charset="0"/>
              </a:defRPr>
            </a:lvl1pPr>
            <a:lvl2pPr>
              <a:defRPr sz="1600">
                <a:latin typeface="PT Sans" panose="020B0503020203020204" pitchFamily="34" charset="0"/>
                <a:ea typeface="PT Sans" panose="020B0503020203020204" pitchFamily="34" charset="0"/>
              </a:defRPr>
            </a:lvl2pPr>
            <a:lvl3pPr>
              <a:defRPr sz="1400">
                <a:latin typeface="PT Sans" panose="020B0503020203020204" pitchFamily="34" charset="0"/>
                <a:ea typeface="PT Sans" panose="020B0503020203020204" pitchFamily="34" charset="0"/>
              </a:defRPr>
            </a:lvl3pPr>
            <a:lvl4pPr>
              <a:defRPr sz="1200">
                <a:latin typeface="PT Sans" panose="020B0503020203020204" pitchFamily="34" charset="0"/>
                <a:ea typeface="PT Sans" panose="020B0503020203020204" pitchFamily="34" charset="0"/>
              </a:defRPr>
            </a:lvl4pPr>
            <a:lvl5pPr>
              <a:defRPr sz="1100">
                <a:latin typeface="PT Sans" panose="020B0503020203020204" pitchFamily="34" charset="0"/>
                <a:ea typeface="PT Sans" panose="020B0503020203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1" name="Inhaltsplatzhalter 5"/>
          <p:cNvSpPr>
            <a:spLocks noGrp="1"/>
          </p:cNvSpPr>
          <p:nvPr>
            <p:ph sz="quarter" idx="13"/>
          </p:nvPr>
        </p:nvSpPr>
        <p:spPr>
          <a:xfrm>
            <a:off x="395537" y="1005576"/>
            <a:ext cx="3096344" cy="361840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PT Sans" panose="020B0503020203020204" pitchFamily="34" charset="0"/>
                <a:ea typeface="PT Sans" panose="020B0503020203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mtClean="0"/>
              <a:t>Textmasterformat bearbeiten</a:t>
            </a: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95536" y="4767263"/>
            <a:ext cx="7776865" cy="273844"/>
          </a:xfrm>
        </p:spPr>
        <p:txBody>
          <a:bodyPr/>
          <a:lstStyle>
            <a:lvl1pPr>
              <a:defRPr sz="1000"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pPr algn="l"/>
            <a:r>
              <a:rPr lang="en-US" smtClean="0"/>
              <a:t>Max Planck Institute for Innovation and Competition | Munich</a:t>
            </a:r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834" y="260648"/>
            <a:ext cx="1528630" cy="57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0822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423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577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3 - 2/3 -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5536" y="335143"/>
            <a:ext cx="6624736" cy="50841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 b="0" baseline="0">
                <a:solidFill>
                  <a:schemeClr val="accent1"/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244408" y="4767263"/>
            <a:ext cx="504056" cy="273844"/>
          </a:xfrm>
        </p:spPr>
        <p:txBody>
          <a:bodyPr/>
          <a:lstStyle>
            <a:lvl1pPr>
              <a:defRPr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fld id="{E38698F7-1F11-42B5-8319-C7184214C8CE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395536" y="902327"/>
            <a:ext cx="83529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395536" y="4731990"/>
            <a:ext cx="83529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nhaltsplatzhalter 5"/>
          <p:cNvSpPr>
            <a:spLocks noGrp="1"/>
          </p:cNvSpPr>
          <p:nvPr>
            <p:ph sz="quarter" idx="4"/>
          </p:nvPr>
        </p:nvSpPr>
        <p:spPr>
          <a:xfrm>
            <a:off x="395537" y="1005576"/>
            <a:ext cx="5112569" cy="361840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PT Sans" panose="020B0503020203020204" pitchFamily="34" charset="0"/>
                <a:ea typeface="PT Sans" panose="020B0503020203020204" pitchFamily="34" charset="0"/>
              </a:defRPr>
            </a:lvl1pPr>
            <a:lvl2pPr>
              <a:defRPr sz="1600">
                <a:latin typeface="PT Sans" panose="020B0503020203020204" pitchFamily="34" charset="0"/>
                <a:ea typeface="PT Sans" panose="020B0503020203020204" pitchFamily="34" charset="0"/>
              </a:defRPr>
            </a:lvl2pPr>
            <a:lvl3pPr>
              <a:defRPr sz="1400">
                <a:latin typeface="PT Sans" panose="020B0503020203020204" pitchFamily="34" charset="0"/>
                <a:ea typeface="PT Sans" panose="020B0503020203020204" pitchFamily="34" charset="0"/>
              </a:defRPr>
            </a:lvl3pPr>
            <a:lvl4pPr>
              <a:defRPr sz="1200">
                <a:latin typeface="PT Sans" panose="020B0503020203020204" pitchFamily="34" charset="0"/>
                <a:ea typeface="PT Sans" panose="020B0503020203020204" pitchFamily="34" charset="0"/>
              </a:defRPr>
            </a:lvl4pPr>
            <a:lvl5pPr>
              <a:defRPr sz="1100">
                <a:latin typeface="PT Sans" panose="020B0503020203020204" pitchFamily="34" charset="0"/>
                <a:ea typeface="PT Sans" panose="020B0503020203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6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652120" y="1005576"/>
            <a:ext cx="3096344" cy="6300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>
                <a:solidFill>
                  <a:schemeClr val="tx1">
                    <a:tint val="75000"/>
                  </a:schemeClr>
                </a:solidFill>
                <a:latin typeface="PT Sans" panose="020B0503020203020204" pitchFamily="34" charset="0"/>
                <a:ea typeface="PT Sans" panose="020B0503020203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Untertitel durch Klicken bearbeiten</a:t>
            </a:r>
            <a:endParaRPr lang="de-DE" dirty="0"/>
          </a:p>
        </p:txBody>
      </p:sp>
      <p:sp>
        <p:nvSpPr>
          <p:cNvPr id="11" name="Inhaltsplatzhalter 5"/>
          <p:cNvSpPr>
            <a:spLocks noGrp="1"/>
          </p:cNvSpPr>
          <p:nvPr>
            <p:ph sz="quarter" idx="13"/>
          </p:nvPr>
        </p:nvSpPr>
        <p:spPr>
          <a:xfrm>
            <a:off x="5652120" y="1707654"/>
            <a:ext cx="3096344" cy="291632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PT Sans" panose="020B0503020203020204" pitchFamily="34" charset="0"/>
                <a:ea typeface="PT Sans" panose="020B0503020203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mtClean="0"/>
              <a:t>Textmasterformat bearbeiten</a:t>
            </a:r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95536" y="4767263"/>
            <a:ext cx="7776865" cy="273844"/>
          </a:xfrm>
        </p:spPr>
        <p:txBody>
          <a:bodyPr/>
          <a:lstStyle>
            <a:lvl1pPr>
              <a:defRPr sz="1000">
                <a:latin typeface="PT Sans" panose="020B0503020203020204" pitchFamily="34" charset="0"/>
                <a:ea typeface="PT Sans" panose="020B0503020203020204" pitchFamily="34" charset="0"/>
              </a:defRPr>
            </a:lvl1pPr>
          </a:lstStyle>
          <a:p>
            <a:pPr algn="l"/>
            <a:r>
              <a:rPr lang="en-US" smtClean="0"/>
              <a:t>Max Planck Institute for Innovation and Competition | Munich</a:t>
            </a:r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834" y="260648"/>
            <a:ext cx="1528630" cy="57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3901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577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79512" y="4767263"/>
            <a:ext cx="79208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 smtClean="0"/>
              <a:t>Max Planck Institute for Innovation and Competition | Munich</a:t>
            </a: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72400" y="4767263"/>
            <a:ext cx="514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698F7-1F11-42B5-8319-C7184214C8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076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9" r:id="rId2"/>
    <p:sldLayoutId id="2147483649" r:id="rId3"/>
    <p:sldLayoutId id="2147483660" r:id="rId4"/>
    <p:sldLayoutId id="2147483661" r:id="rId5"/>
    <p:sldLayoutId id="2147483662" r:id="rId6"/>
    <p:sldLayoutId id="2147483663" r:id="rId7"/>
    <p:sldLayoutId id="2147483667" r:id="rId8"/>
    <p:sldLayoutId id="2147483666" r:id="rId9"/>
    <p:sldLayoutId id="2147483668" r:id="rId10"/>
    <p:sldLayoutId id="214748366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sz="1000" dirty="0" smtClean="0"/>
              <a:t>Max Planck Institute </a:t>
            </a:r>
            <a:r>
              <a:rPr lang="de-DE" sz="1000" dirty="0" err="1" smtClean="0"/>
              <a:t>for</a:t>
            </a:r>
            <a:r>
              <a:rPr lang="de-DE" sz="1000" dirty="0" smtClean="0"/>
              <a:t> Innovation </a:t>
            </a:r>
            <a:r>
              <a:rPr lang="de-DE" sz="1000" dirty="0" err="1" smtClean="0"/>
              <a:t>and</a:t>
            </a:r>
            <a:r>
              <a:rPr lang="de-DE" sz="1000" dirty="0" smtClean="0"/>
              <a:t> </a:t>
            </a:r>
            <a:r>
              <a:rPr lang="de-DE" sz="1000" dirty="0" err="1" smtClean="0"/>
              <a:t>Competition</a:t>
            </a:r>
            <a:r>
              <a:rPr lang="de-DE" sz="1000" dirty="0" smtClean="0"/>
              <a:t> | </a:t>
            </a:r>
            <a:r>
              <a:rPr lang="de-DE" sz="1000" dirty="0" err="1" smtClean="0"/>
              <a:t>Munich</a:t>
            </a:r>
            <a:endParaRPr lang="de-DE" sz="1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6" y="195486"/>
            <a:ext cx="8352928" cy="1080120"/>
          </a:xfrm>
        </p:spPr>
        <p:txBody>
          <a:bodyPr>
            <a:noAutofit/>
          </a:bodyPr>
          <a:lstStyle/>
          <a:p>
            <a:r>
              <a:rPr lang="en-US" sz="2000" b="0" cap="none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Digital Single Market Copyright Directive Proposal and beyond:</a:t>
            </a:r>
            <a:br>
              <a:rPr lang="en-US" sz="2000" b="0" cap="none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cap="none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Towards a ‘toolbox’ for future European Copyright Law</a:t>
            </a:r>
            <a:r>
              <a:rPr lang="en-US" sz="1800" cap="none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cap="none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cap="non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cap="non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cap="non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cap="none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GRUR meets Brussels Workshop 2017</a:t>
            </a:r>
            <a:endParaRPr lang="en-US" sz="1800" cap="none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395536" y="1779662"/>
            <a:ext cx="8352928" cy="151216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ts val="0"/>
              </a:spcBef>
            </a:pPr>
            <a:r>
              <a:rPr lang="de-DE" sz="2800" b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 REMUNERATION IN CONTRACTS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2800" b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AUTHORS AND PERFORMERS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role and regulation of claims to fair compensation</a:t>
            </a:r>
          </a:p>
          <a:p>
            <a:endParaRPr lang="de-DE" sz="2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 M. Hilty</a:t>
            </a:r>
            <a:endParaRPr lang="de-DE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Brussels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, June 12, 2017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85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ts val="900"/>
              </a:spcBef>
              <a:tabLst>
                <a:tab pos="447675" algn="l"/>
              </a:tabLs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“fair” remuneration?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 smtClean="0"/>
              <a:t>Max Planck Institute </a:t>
            </a:r>
            <a:r>
              <a:rPr lang="de-DE" dirty="0" err="1" smtClean="0"/>
              <a:t>for</a:t>
            </a:r>
            <a:r>
              <a:rPr lang="de-DE" dirty="0" smtClean="0"/>
              <a:t> Innovation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Competition</a:t>
            </a:r>
            <a:r>
              <a:rPr lang="de-DE" dirty="0" smtClean="0"/>
              <a:t> | </a:t>
            </a:r>
            <a:r>
              <a:rPr lang="de-DE" dirty="0" err="1" smtClean="0"/>
              <a:t>Munich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98F7-1F11-42B5-8319-C7184214C8CE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3" name="AutoShape 2" descr="data:image/jpeg;base64,/9j/4AAQSkZJRgABAQAAAQABAAD/2wCEAAkGBxMTEhUSExMVFRUXGBUXGBgYFxoYHRUXFRgYFxgaFxgYHSggGB0lHRcXITEhJSkrLi4uGB8zODMtNygtLisBCgoKDg0OGhAQGi0lHx8tLS0tLS0tLS0tLS0tLS0tLS0tLS0tLS0tLS0tLS0tLS0tLS0tLS0tLy0tLS0tLS0tLf/AABEIAKgBLAMBEQACEQEDEQH/xAAcAAACAwEBAQEAAAAAAAAAAAADBAECBQAGBwj/xABBEAABAwMCAwUFBQYFAwUAAAABAAIRAwQhEjEFQVEGEyJhcYGRobHwBzLB0eEUI0JSYnIzgpKi8RVTwhYXJEOy/8QAGwEAAwEBAQEBAAAAAAAAAAAAAAECAwQFBgf/xAA6EQACAgEDAgQCCAUDBAMAAAAAAQIRAwQSITFBBRNRYSJxBjKBkaGxwfAUIzNC4RXR8SRygpIWQ1L/2gAMAwEAAhEDEQA/ANu1cvfaPJRp0qmVk0WdWTQMimyUCoq1mU7A5zeSBgqrU0IWc1UANwTEwJKokLbGZCTGiKrkLkBar7FaJIgRkIAhjuSBGnw3ms5lIcc1ZpjoZotUMdFyEASHIAPQdlRJFIbpOWTRaB160KoxE2Jm6zur2huOp3EpOI0wweoKHrVZSNIjIeoouy9N/NS0OwzaimirChymhlg5Ay4KQy0pAQgCodBT6iJ1pUMrrToD5nbNXuM8pDrTlQyhl7ZEqUMFRCbEQ58IoCzcoGZnHeM0rWm19V27tIaMuPMmOgXFl1sceZYqb7t+i/U6cellOG+/l7l21Q4BzTIcJHmDBC74u1aOWq4FnEz9dVoIoQgQayGUSBHXDcoTGAcFViKIEVaxOwNPhrcrOY0aTmLKyqC0eilgiXoQMh7kIAlJ2Ck0CGXVdIlZ1ZV0Zl7d7lbQgQ2ZD74krdQI3GjZkxJOVzz6mselhxXyocSrNC3r4lZOJqmFZcyVLiPcMNqHkoaKGqLlmy0FL0qHZZr0qGmFFRTQ7I78J7Qsh1wAjaFg+/VbRWV79G0LJ75Kh2eJpU4K9ezzkEjKQDNIqWMGxslNgAqtyqTEdRKTA8J9rBLadMgCHSCYEnSWloncDLuceSxyaXHkTyS6o6MOacfgXRg+B9tHOYO+pAR4ZpmNsfcdge9duHTynC0c+acYTo0D2qtcanupn+tjgP8AUAW/FKUXB/EhxW5Whmhxq2f92vSPlrb8iVNoHCXoaNhWYdnNPoQfkUN2TTQ5dMhKLAShUFFYTEFp00go1OG0uaymxoeqLNFFdWUxEP3QM54QmI6k7ZDAtxCrDEoLkb6Hlrq93C61EyszKN4dt991o0Qa9lcucMLCUUi02Hq6yQRtsoTjRfJsUnmGtWLS6mqGSyMndZ2XtKtuSD1CHFMExqleqHAreMVLwATKhQsbkLvvSSGzlXs7k7h2mTG6zdWaIUfcwc9VajZO4YpVJG6hqilyFDsKSgT6gbuVSViuhd180c1Wxi3GPp967jjIlFDGKRUsCsQ5HYCKjDMppgUqBAHkPtPoh9m138tQfFrh84WmNWpL2GnUkzwXAj4I8yvR0f8ASObWKp2M1mgzzW7SfDIg2jNq8PB2x5clzT0q6xOuOdrhiNS2LT933LllilHqrN1NMvTvag+7VqN8g9zfkVKjF9CvsGW8aum7XFX2vJ+aHBoVRYVnai8G1d3taw/NqVBsj6DdPtveDd1N3rTH/jCKoXlxNWy+0y6ZvSt3f5Xg/wD7UvGpdyfLQ5/7qVSfFas9lRw+bSl5Vdx+WvUPQ+1Jv8dq4f21Q75sCHjJ8r3H6f2n2jiNVKu3/Kw/+f4KVBg8b9R2j2+snH/Fcz+9jh8QCPin5cvQl42a3DuOW9U/u61J56Ne2fdMpONEbWuqCcXreAp41yJnjH3Uu6brqMgVq/xSeU8kMKNi1vADGwj4rKUbKTodZxEFwH0Vm8ZSmehp3AiVzyibxkMuqysqNLE31cwrSJAPpEmJI9FakkQ42adhac3LGc/QuMB02mdSjfxRe3ku2SYSdDFrm15xlVGYOBFsIwESEhiq7SJMKUrKbpGDecQe6dLT7sQuqGNLqYSm+x5+8q19WGkrojGFGdyPTELIAYpqrAuMFIC5EqQDluFIxG6GFpETPMdsm6rOoOhYfiG/j8F0YPr/ADTIm6VnzTgroa7ycV2aH6rXoxatW17o0LiQdQ25rrao5cbTW1gy4ESEk7NVa4YvXIjPNRJpGkU+wpVogrGeKMzeM2hZ9MjYrneGcfqs0Uk+pQuPMe7Cjc19aJVeh0g80XF9A5R0Qk0gslwS5AHPVF+ozoTpASimI4DqJRbA1bS9rtEMq1AOgcY/0zHwT4JaQ1a8UqtPjAcNjiDB8xj3hOzN4k+h6DhtVr5LXA+XMeRCGzBxafI2KsGPekIZsHzWb7h+Sl/VGup7LR4RI6rms1oWrXZByo2mm4Ea8mU64FdmxY1Ad91hI2Q+LkATuo22O6Fn8XIMRyVrCjN5BJ3GvGBO5+a18nglZOTbFbU1ctcnTfBSgVTIOrUNUyJCFKgcQbaIGIT3WKqEqtuJ5e5XuE0BDsLpOcLTbhJsAVYpoAtB3NJghlxxCgoz77GVpAlnmu0UG3q/2/Ig/gunDxNET+qfM+ExNQeh+f5Lr0vE5r7SdTbUWaDydPou19DkSqRnufpMjbosZcdDsS3KmWeQ4eu4Q0pISuLE9RBg+w9VzpuL2s3pNWi5K0slEFgQ0mPc0BqWwWMtPFlrIBdRcFk8M49DRTTKB0eSzun6DoKNJ3x5jI9y0+F9fvXQl2uhYWxxphw9VXkPrHknzF34L9yOYLfiFW1d+Cd77chaXD3v1GmNQa0vd/S0FoJ9JcPoLLI4QcU3W50vd9a+5OhxnafHQPa0Hjl8lp5M3xRPnQXNjLqDiPECPd+CFhldMXnQ7Ma4U5od4MGDHqMweoIkLqeJShSObPklFbn0/Q1K1XMjn8Pr8FwNVwXaatBrC8DHg8xEe3f4JNWgR7w3TWgcwWyPI75XNtZtZl3lXVsRM/BNKhWFotBaPEMfW/NQ3yWhulcgbOUuNjTK1eLhoknCqOG+hMshn2/GWvqEAyI3WrxVEz32wFJrmVu8mWmcdVTacaBKnZ662ugQFwyjydaYY1NkgNWhVbpgrCSdmqaEuIXGkYWkI2RJ0YdS8MroUTJyGKbcLVmIek1SwA3DFSYA6ZhNgHFXCloBe7fiCnFAeb4oJZUb1a73wuiDqSZEuUfMeHj968eXyK68D/nSX76iz/0os029OsrvOOXqZtUwSFhJnbHlWCY+DIWadMtq0RctBE8vklkipIMbadCNR5nO/wA1xTnJPk6ElXBZtYhNZGuonBMO2rK6YzszcaLSqsXAKqT0CzyNvhIuIWlbNOQSCqWCD5ToiWSS4YUWsEEGMifL1A3SlicbaIWRPhn0j/01a1rOncuumAUaJFZ1Npdr7sSDDoLX6YBkdMdfiF9IdZpddk0vkv8AmTuG/jbu692nG+Vyeg9HDJBZE+i5r2E/s4rWwuA17H95U1MYQQWQ9sFr2xmc5yM7L0/pdg1ctHvwSWyFSkq+K13T/Tj7Tl8PnBZKmuWd2+sKNCsxtCm1tJzJDmuLg9wcQ6XEnLYAjlPmt/olrc+r0056mblPdVPilVrj35MvEccYTSgqVfiZV/w51F4a4yHMZUaR/Ex4kGPePUFe9otdj1UHOPDUnFp9pJ8o4s+KWJ16q79gAt2zzE8xg/BehXFI545ZdOvzAXJe0aSHOE5dERH8PmeZP9QXHkx7+V1OrFOL6Ovb9f8AAzw7xQ7ouJ2uDej0lS8JpEAw4EQfbkKK5KMRvFy2A6d/km4oSHKXGgGnmeijZyVZI41LR57qlj5JchGrfk/eytUq6EdTrG4a06t3dPLyTasZt0uLh0TjcLJ4itw5/wBY0RzHko8my1ko1LPi7XjfbcHksZYXEtZLNRl+AN1i4GikYvHeO6BAkkroxYbM5ZDyz+0Tienln8F0+SjLcz6LRC5WUHhSMo4oEJvC0sCrXnmihEOMoGZl3b+Xr8VcWJo+R2ci4cP7h7oK7ML/AJ7JzL+QvsNQ4K9JHH2Mu/YWvM7OyPXmFxZG4yp9+h2YJKUPkK6lFm9EOrYKmWThjUeQDjKwk1JUy0qKeRWSfZlFwVqrJDU6nVbRmQ4ln9U5cciQzwyzq1qgpUgHPOzdTWz5AvIBPkufUayGkxvLmdRXV0399J/eyo4/Me1H0e77B1DQoVC6nQLaX/ye8P3XNBJcC2Q4xg5A8K+S0v0zgtRlxOMsm6f8qu6fCjz09uDoyeGqk0645PL2HG61JlSlRfoa57XAjDvAHDLTIh0iRn7sZX1mo8JwazLDNqIcxi4125p9fVc0/c8+Oonhjtg+ruzLY9zH94w6HA6mlgA0kGRAGBldUtLGWJ4p/FFqnfNr3Es3O4tbVXNjOoBwfB8TXOAiXNOHYxlVLBFp9m1Vrh18xea7/R9D6S7tJTueG91qp21Vx7prWy1p7rS/SP8AttIIGcAmJXwGDwfP4f4150Yyy40t7fdbrVtf3ST59WuT0p5o5tNtbSb49v8Ag+fuunt+8A4TvzHuX6ZGXc8NYYvpw/Q3KzDp71kHA1N5OAEj2wY9ih8M8yMvi8uf2P0/bOFk37zRpJ5evp7Fnkgp9TXFqpwdPkQ4pWewEHExC4JwcOp6uHLHKriZH7WSZmfNZ7jfaSKxPMqkJjVB8DKohgzUz1TspIgPTsdBmXZ5Jiov+2O6pioapcTcNpn8knFMVGnT44dEE/8AKz8pWO2ZlS+mZK1SEU/aG/yoCj6zSXAzRDAKkYB5TADUCaAEAnYgNSQcJgD1ZymB8gu26b57dvE78V1Y3/1C90vyFNXp37f7mg4L1keeugHiFuHsysc0FONM0083CZgVCQYO/XqvNlJp7ZHqJehQhZykUkDIhRZR0JgdMITaFRcFbJ3yiWEa/ktFPimS0dO3SQM8uiW6pJX1CuD6EftEqBjLfuW1KIotp1RVJ1VjpDXu1AnT5b9T5fKY/ohj86Wdzccu/dFxqoq7Srv7nTPW/CklxVcmZwLg7arXV6z+6t2HLplzj/K3GTtmN9vL2/EvGJ6eUNNp4b881xFdF6t+i/dnLg0qmnkm6gv3SHHdobWmdNCypkDGqt43O845e9c0fBvEc63avWSTfbH8KXtfVlSz4Yf08aa9XyVbxy2firZ0oPOlLCPTkVr/AKNrcPxabWTv0yVJP8mjN6rFPjJiX/jwy11wBj6Zr2j+9Y3L2HFSkOrh/E3zCvTeM5MWZaXxCHlzl9WS/pz9k+z9n/sRl08XHfhe5d0+qGezvZv9rt6pFSi17HNcNRMhkEVNbQPu4aWkT/EMSsvFvHv9N1uNThJwmmnxxuv4afry1JOuKZWm0yzY200mmRwNwdSBGxJj2GB8IX08+p8zrltysm5IYTJhpyOcHokuScd5Ka6iVS7a8w+HNIAjpHOCf1wlKCapnXDFKCuPDRn3fBo8VI6mycc8dOq4smla5iduHXJ/Dl4Ym1unfBCwqup2Xu6AzVSspRJ1JpjonvFVhROsKrFRGtOwosHosKLtre5MVHa0wok1/rdIdH291q5h8TSB6LzVNS6Mra11OQIrUCaAG4AhMAJamIHVAOU0Ao8GYATsKPlHathZxAnaXA+//lbbqy43+/QqKvFNDMdV7SPNVF3DA9FLIXEjFvbcSuHUY9x6uGZnTyK866dM6jlaEQmBCBEQjp0Au0ytYtSE1R9L7Cdlra4trlhuGVDVFIw1pD7d9MvLXEO66j5ESOa+H8f8a1Wk1eGaxOKhu6u1NOuOP+T0NPp4Tg1d3+B5LtJRoULl1Gk6o/uhoc58ZfudIAEAbeeeUL67wfX5tVgjn1CS3dEuaXu/V/gjg1OBQk4w+02+0VcMs7Km0gNdTNU+ZMGf9zl5/gjjl8T1uol1UlFey/aRpq4uOnxY16W/ma3ZXh1tRszxG5Y2o0E6Q4AgQ7SIBwXF2MrzvH/E9ZqvEY+GaKezpbXHLVvnqkl6dWVpMGOGJ5civ2CM7YWVx4atixrNtVOCW+wNaR7DyVw+jXiumj5ml1rlJdpXT++UvxX3GMtXgb25cXH7+Ri070Wt0alq6WtcdM7PYdw7qCvpv4J+IeHxxa6NSkua7S9V6NHnSyrDmcsT4XT3Rs8Rqi1r0723b+6r03kN5Nc5pa5p5QHFpjyI5LxNHjl4po8vhmsf8zBKKb7tJ3GS92lX/J1TawZI54dJp/5Rh8Gu4qPaGhof42gHwhwHiDZ2B3AzEL63HjlCCjKW6u7612v39+543iMVkSyJVXDNi9e19OfUehAVpNOjysKlDJRjcMY5+ppcA1sZwZnzIiMK2enqZRhUkrbNSmxoEB2rlyj3DCRwSlKTuSoXuaDTu0HfoU3CMlyjXHkmujPH1KkkmNInAHIcl5GVrc6VH0sI1FW7OD1KY6O1IsKLh6tMKOD07FRYOTsVFi5MKOlMDg9AUfqutTDgQcyvmk6dnc1aMSrwIbNcZ88hdS1PqjB4PRlafZ90S54HkBPxTeqXZCWB92U/6Dk+PHon/E8dA8j3G6HDGN5Z6rOWaTLWNIXu+GUzyyqhmkhSxxPP17QsJEyF0qakY7aPk32jNDbpr/7T7g0rXI6jjl6P9R4le9fvoAmPT5eXovfj0PN6hBsFTMX9YUvGLGaOrBLsY13SXmajF3R6OOQoHrkU64ZrRaVrZJKoRwTA4hJ+qA1+Cccq0KddlIljqvdgvBgtY3Xq09CdQ8W4APWRy6rw7Dr545Z1ax29vZt11+RcM0sSaj37i3E7qpWf3lQ6nwA50QXRgF0bmMT5LfT6LHpo7MP1eqV2lfp7EyyubuXU3ONNNbh9pVH/ANOqi8dNtJP+kf6gvE0Clp/FNRga/qVNe/r+b+47c9ZNNCa/t4ZucBBu+D1bNmalM6g3mYf3rY9Rqb6heZ4hWg8cx6vJxCapv042v7uH8i8S83TOMeqPLcNpFrdozkHBnpHIr9GwpKCa7nzeplc69Bpp+gtznaPUObq4S13/AG7ktHo5pcR/u+C+Txvy/pNOMf8A7MKb+yVL8Ed8pbtCr7S/QbqdkdVjTuWVqTXUW1HFzSXNcwFz2jYQ8OJbt0HJcS+lDweL5NJLFNqbiknSafR/+L6nQtEp4FJyXR36UZlhXbVZqkD+ZsAw7nEzj2L7bofK54Swzqvk/YOyzacmTHU/gMBNzaMZZ5rhFqrtI+QQk2KCcnyeb43xQiaY3/iPQHkPNc2q1Ch8Eevc9rRaROpy6djBleYeuWDk7EdKpATKqwLKhFkwJAVCO0oA4BMD9WOdGy+bR2kNPOUMEQUATqQMWqtO8x5KkyWmAqtMZVolmPxCnK3gzOR8c+1qhFRh/pHxLh+C6c3OBezIw/1GvYzaD9TWnqB8l7+GW6CfsjzskdsmvcYace9aM55dQdRshQy4OmZdzT3ELmyR4PQhIyq7IXl5sdHXFgmmFhGTiXQUFdCdoglWIkoAf4LwwXFQU++pUScA1CWzPTEE+RIXHrda9Jj8xY5Sr/8ANfj/AMGmPGpyq0vmfRe3fZm3Yx14572u0sYKdNoh9UNIB1GdIgCf7TzK+V+jnjetzZFo8cYvlvdK/hjdvhVddufwOzW6eEFvfsq9zyfZvjNOlrpVml1CqNLxzb0ePMfl0X1ni3h09SoZ9O6zY+Yt9H6xfs/31ODT5fLuE+Yy6/7mi6jUsXtuKDg+k77lVuWuaf4X9D5Y8lGPNpPGML0uphtyL60HxJP1i+69Gu3DInjzaafmQdrs+z+ZtN7YWNXxXNkDU5uYGu1eskH3yvI/+N+K6b+XotY1DspWq+VX+FfI0erwT+LJi5MTjvFKVxVD6VIUmBrWBojOmcw0QNwIHRfTeCaDPodM8eoy+ZJycm+e/u3b9b4PN1uSOTJuhGl0NbtDSNC0t7Q4eSazx/KXSGg+wkf5V5XgjWu8U1XiEfqKscX61W5/fz9ptq6xafHhfXq/0FuEcdfbUalDugRVLHODwYdTLSCIwfEC3xDou7xHwXD4jqoane08SaTjw1K7T+znhmWLVSwY3Crvnn0/yYgqGm8vbIBnEzjzwJPsXuR3KK38vu+lv1rt8jnlHHmjtNa14oDviee4/RXVnn5dE1ygfFb0MYXNyds5knb68llmyeXBsNLglkmoyPHOcSZOeq8W7ds+kSSVI6UASFSAmVQiQU0IvKtAS1MRaVQjoQBBamM/WBpr5uzto4UUWFE6ErGQWoEUemgE65WiJZn3TFtBmckfIvtht4FJ3qPcZ/FdUneB/NGWPjJ9h5PhRmk3PKPccfBezoZXgicmpVZGaLBiF1s4pdSHEZUsEI3DVm1Z142Zl1SXJmx2dmORnFeW+tM6US0wnF7RMKF0LkkkJoR0dUO2mgPUXPbG5risyo5pp1RHdloLWAfd0EQWubvM5O4Oy83Q+A6PA8c4JrJB3uT5d9U+zTuqroXn1OSd30fYA/hpFBleB3b3Opz0e0B0H1BJ/wApXtQ1eCWolpV9eMVKvZ9P8/M4nGcYb+1l+E8Sq0Ce6eNJ+8w+Jjv7m7e3dZa3wzTaxLzY8rpJOpL5NfkaYtVPF9Xv27M1f2uyeCa1o5h/moP075+47AXn/wCn+K4ONPqlJemSNv8A9lTLeo08/rQp+z/Rj3D7+xoEPt7WtVrT4XVnt0tPUBpyfZ7Vhn8K8Z1q8vVaiEMb6rGnbXzfb7fmif4vTYnuhFt+5nXtZ1aqalZ5Jc4aiBn0aCQDA5SvotLpMek0ywaZJKK4Xv7vnq+p5U87y5N0+rPZ8a4TaO4cy5YalQ06fdseBpnxkfvGkHDXF3P8F8J4Z4p4jDxuejy7YeZLdJdf7f7f+5Jfuz2M+HC9Ksit7VS/z8jxGkQv0k8BSadirqekyNlLVHbCW9cgeJXALWA7SfYQuLWu0jTT49spMy3tj05ea82qO0pCEMtCoRMKkIsGppAWDVaEWDfJUhMtpTSEdoTCzhKYH6v1L5k7ji9FDKFydCs6UgKuCYC1Rkq0yRG6ZhaxZEj5p9rttqtqZ/lcfiJ/BdUecckZr66Z874PiiCeRM+/Yr1vDn/06fzOXVJvJQ0ypDZ+s5Xa3wcs4fFQpTrGT6rGMrZvKCoO8Tlasyi6Fa9NZSRvCRlXVGCvM1GKuUdmOdoXXKn2NS7StoslhJWhJMp2Azw6s1lRrnNDmjdriQHDoS0gj1BVJOScVLa2uvp78ky+Vn3Ls7fWRtKENoUBV1GnSqPDgajSRI1ZOee+V+U+J6fX/wCoZXvnPy6UpxTTUX8j1scoeVHhK+x8m4pfVDVqOrEd5qIfyALTpgDYARAHkv13QwxYtPCOH6tKn633fuzwMtzm3LrZ6C47KXGmjUpU3VG1aVOoTgCm7T4gZIAGZBPI+S8TT/SfRvJlhnmouE3FdXauk0kb5NBkUVsXVEdkOGC4uGRXpU+7e12lzvHVDHAnuwMEYOZ9kZW/j/jD0eklWKbUotKSXCtV8XdfajLS6PfkVtcP9/M2e3nZ6lQJrtdV116kU6YjS0nxPlxGOcCRHoF4n0T8d1mucdNLbWKPxS/ufZUvzft6s6fENJgxJz7v7l+/zM234hcMpMph40NbUbpGWubVJLtY2dvHlGIK+sn4TpcmWeecbnJxd91t4VPqq/U8Ra6UUoLhK/tsx61Mj/heqZRafQX1wUzqguBbiFsXNluY5fkuXU4nOPwnRhyJP4jHNyRj2QfrC8q10Ozb3RdjgdkUIIAmhFgFSEXaFQFmtVEsu0KkJsJ3fvVE2dpToLI7tAz9Ql6+bo77ID0UBYFIDnORQyutMCHBMQGpTVJktHhftOs9Vm/qCCPcZXXidpr2MZcST9z47w2iXUtIwNTp89sL0vDreGvdmWokozvuEu36QBzOY+C7ss9vBz44bnYtbf4kHpKxxyrJRrNXDg06bNXkN10OSOVxaBVGtJIadt+nvWXmRbo1jGVcmfcUZWGSmdELRlvpLzpR5OlMrCIjJC1TJLqhHJgFdVLgA4k6QGgEzDRJAHQSSY8z1V44qN7VV8uu79RN+o5writW3qCrSdpeOZaHAjoQ4Hos9To8OpxPDlT2v0dflQQnKEtyPqvHu2tCpQdaPLtVSgBUqUwC2nUe0EsLQZInDgJ3jqvhPC/oxq8OpWrxpbYTdRl1cU6vp9q49ztzarG47G+qXKPn3BLkUa9Kq5jopva+G89JmMr9B1+nep0uTCuN8Wr+Z5mOajJSvoa192rubhr2VnBzHu1hpaD3Zkx3ZEEYluZxOFx6HwDR6OcMuGLjKKptP6y77l39fYefPknFp00/w+QmyoYls/8AC96zy5Y1dMYFxqGRlUmYyw7HwK3FIFVRvjlS5ABpCTs6OGKX1s1/3hnrsscmCGX6y59TWE3HoZdSzcz7pke4rgyaWcOY8o3WWMupancDnv6LBFNB2PCokOGq0JhWtVEsI1qoks0KgJhAidKAP0b3y+f2nbZwqIodhmOU0UmWJSoDgUAXaEhkPTQjzPbG3129QeS6tPKmY5EfE7CxMO1k6GuO3Mn09i79DNKL3dEzPUdVS5Yan2frVnPe2m4AmG6hpxtzTlmUpSf3BFKEVE2rXsTUJlxaMRzJyIQ9Sk7JrikaVHsW2SHOf7IHzlTLUtiUX3GmdlaTcaCZ3knPuUrO6qwce5ncR7P0Qf8AC+Lhj2lPdu6itroZ112Wt3s8DXMf/c4g+x0wp2lLLJHj+J8IfSOQY5H8+ilxpm0JqRnuYrKK6VYHQmIvbjxBXi4kTPoaLKY6LtSOVybC06JnAI3PtKpR9A3KuRuk5wwQmS4xfQPToz9fihEt0NtZiIVI5ZdbF3tIJIz1HX081RVqSpkiu04mDG35hVGSZPlyii/d+3Kqy4sDc0pbPRIuMxQUDueavaPzF0ELqxJdO2Meo6rhz6XdJyXodGPMtoOyfIjmFwRNpDYatEQFa1UkSFaxUFloTEWLUxEml6/XqgR9/FMjK8G0doamEmNDDSFmWjtSdBZLUhhQpGVJCYCNZ41sHVwHvwrr4WRfKPG3Fq1tU4AyZPMnzO/tXThfwKjHIvjNWztA7MBKUxxiarbQAeax3WabQbqYOBCpEkPo6R9EKlIlo83xlxPSPILogYyMCoyJjH17ltZDRn3dLVgwZ381aF0PNX/BATLMeR29nRJw9DaOWuJGLWti0w4Qfrbqkn6mt30B90qAqaaANjg3jOk7gT6gfQXdp8m7hnFqls+JG5UtQ1jSfrcrps4YzcpshtDw6oxPpiMHzS6mu9bttgKkDkWn6/JG00TZ1CqTiQUqozyJdS73AKkYiVxRa/fB5EbhEsakaQzSh8hV5rMGPEPj7VjNZYdOfzOqEsU/YmhxgQQ8Z6KI6qP93UctM7tBKXEdWDvyW2PVRn0MnplHkm6qjSfaffCrLOoMIR+K/Uw7SppdPLZePCSs9CS4NhoXQjAuGpiCMVCYzTZ6oEc5vJMRGj1QB98fXXgKJ3tl2VBulQ7Ll6VBZQlMRZj0mikwxqqaHYrcVyFaiS5GXc18tPRwPxWqjwzNy5EuJUx3zh/UfmUsL+ArIuR+0AARIIj4rCM9FlTLsXpVKbeZWjUmRwil5UIGE4qyW6PNX1YbYXTFGTM8W84AlaXRD56ALiyMSQqUkG0z69IQqAz6/DmvwRKb9ylx0MyrwBvIuHx+eUq9y97FHcFOwd8P1T2i8z2L2VmaTw+ZjlETyWuJ7ZWzPN/Mg4mlX4gCAC04+K6fOT7HJHTyjbTIq3wdGCABAGN4xP1yVLOvQj+Gkr9zMqkuyXH0GAPr8UKcX1Z0KO3hROadPiBMztz3+C2TjXDJdt0xl1cESdsZP1lXwlZzeU93AN3EaLDDtTTG5YfkYWUtTjg6d/cX/C5Jq1+aGqd5SIkO/wBhCa1ONmD0+VOq/EpdGg8EOg7wY/RROeKXUvFDUQdoy6doxp8P4rOCwwdo73KclyTXpkggA52Sy5FOLSBJpqwdlw0t8R35DeFx48Vcs2nkvhGg0FbUZBmUgdwQmII2280WFhBbkc5Tsmy4ooAn9lPknaCz66KuV4207LCsrwltHuCNuVO0e4t+0o2huKuu4RsDcCdfhPyxeYWFYP5pbaC7Eb7aOa1iiZC3GawFY+w+9rT+KjTq0yssqaL0LmVbgSpjHfSp2j3EUWCZQ2wovd1xHoEoxdhJqjy9xUk4XZFHPJjvCqonz5e1Z5UaYmV4lScXRy+aMbVWOSZkvsZMDJ8lrvonaG/YiwZA/VRutlVQkbYmVpZIs2y8UEdU7FQnxO3DZC0hyTLgyHM8/r6+a2omyHU8ef1+aVBYL1CKHZxKKArjqjn1FS9CKjp3z0nKHb6jSS6HAD1SoZJARQrJDJRQ7LNYU6FZLWEJibLwUUKywa7qExWGYD19yAsKyfVAhin+iTAMGjrH16qXY6Pfi6Xn7Teyj7sBPYG4C6/hPyyXMs3iUblHlh5gtW4oCFSxEvICF/5p7Bby1LiBBwUeXY/MaNRt3rbkA4+oWWymabrQLiLNT2nrTpH4Fp+Szw8SkvcvKrimBfSIC36mHQhlU7IcRqbHaNWFm4lqQG4qYTSE2ZNWlz+vNbRZnJck2zoz02Ski4sYq1Sd1mo0aWDpP0mZym1YJ0TUvQd0KFDc7AuuaYzuq2SYtyFnXI5AK9j7k7jK4pcNd4Yz6LbHBrkylKzz1Z0HGy6aIA60UMglKgsq4ooZBI6IoLIMIoDpHRFDs4PRQgmvyRQFmu9UUII2oUUFhBVRtEEY/wCCVAFx0QAUM8yEhEiieRlFjLhh6fD9EgPXtqyuSi7B1nkdU0hNmfXuI3H6LRRM3IVq3MnEhWok2cKso2hZZrjPX6/RFBYWkZKVUF2bVpVjGVjKNm0XQS6uD+5PWm4e1lQ7+8LlhGs0kbyd4kyguy4wurZRzeZfAdjBmPeobKSLtbCkoXrVRzPxVJMZApgtmUm6Go3yDawBPqNIo+qBzCFGx7qErm5BECVpGBEpGNWuHgwSB0810qEWZbmKtuHOMfP9VbglyTuG7aqNMkiBz5LOUeeCkzLuL0OLt4MD2LaOOiWxCFpQHQlQWRsih2TgpUBWEUOyNKVBZOnkigsltNAWWawoFZdtM9EBYRtI9EcBZIpeqAsIKR+gkKyzaZSCwgDhlLgCzarkUOwneuSp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AutoShape 4" descr="data:image/jpeg;base64,/9j/4AAQSkZJRgABAQAAAQABAAD/2wCEAAkGBxMTEhUSExMVFRUXGBUXGBgYFxoYHRUXFRgYFxgaFxgYHSggGB0lHRcXITEhJSkrLi4uGB8zODMtNygtLisBCgoKDg0OGhAQGi0lHx8tLS0tLS0tLS0tLS0tLS0tLS0tLS0tLS0tLS0tLS0tLS0tLS0tLS0tLy0tLS0tLS0tLf/AABEIAKgBLAMBEQACEQEDEQH/xAAcAAACAwEBAQEAAAAAAAAAAAADBAECBQAGBwj/xABBEAABAwMCAwUFBQYFAwUAAAABAAIRAwQhEjEFQVEGEyJhcYGRobHwBzLB0eEUI0JSYnIzgpKi8RVTwhYXJEOy/8QAGwEAAwEBAQEBAAAAAAAAAAAAAAECAwQFBgf/xAA6EQACAgEDAgQCCAUDBAMAAAAAAQIRAwQSITFBBRNRYSJxBjKBkaGxwfAUIzNC4RXR8SRygpIWQ1L/2gAMAwEAAhEDEQA/ANu1cvfaPJRp0qmVk0WdWTQMimyUCoq1mU7A5zeSBgqrU0IWc1UANwTEwJKokLbGZCTGiKrkLkBar7FaJIgRkIAhjuSBGnw3ms5lIcc1ZpjoZotUMdFyEASHIAPQdlRJFIbpOWTRaB160KoxE2Jm6zur2huOp3EpOI0wweoKHrVZSNIjIeoouy9N/NS0OwzaimirChymhlg5Ay4KQy0pAQgCodBT6iJ1pUMrrToD5nbNXuM8pDrTlQyhl7ZEqUMFRCbEQ58IoCzcoGZnHeM0rWm19V27tIaMuPMmOgXFl1sceZYqb7t+i/U6cellOG+/l7l21Q4BzTIcJHmDBC74u1aOWq4FnEz9dVoIoQgQayGUSBHXDcoTGAcFViKIEVaxOwNPhrcrOY0aTmLKyqC0eilgiXoQMh7kIAlJ2Ck0CGXVdIlZ1ZV0Zl7d7lbQgQ2ZD74krdQI3GjZkxJOVzz6mselhxXyocSrNC3r4lZOJqmFZcyVLiPcMNqHkoaKGqLlmy0FL0qHZZr0qGmFFRTQ7I78J7Qsh1wAjaFg+/VbRWV79G0LJ75Kh2eJpU4K9ezzkEjKQDNIqWMGxslNgAqtyqTEdRKTA8J9rBLadMgCHSCYEnSWloncDLuceSxyaXHkTyS6o6MOacfgXRg+B9tHOYO+pAR4ZpmNsfcdge9duHTynC0c+acYTo0D2qtcanupn+tjgP8AUAW/FKUXB/EhxW5Whmhxq2f92vSPlrb8iVNoHCXoaNhWYdnNPoQfkUN2TTQ5dMhKLAShUFFYTEFp00go1OG0uaymxoeqLNFFdWUxEP3QM54QmI6k7ZDAtxCrDEoLkb6Hlrq93C61EyszKN4dt991o0Qa9lcucMLCUUi02Hq6yQRtsoTjRfJsUnmGtWLS6mqGSyMndZ2XtKtuSD1CHFMExqleqHAreMVLwATKhQsbkLvvSSGzlXs7k7h2mTG6zdWaIUfcwc9VajZO4YpVJG6hqilyFDsKSgT6gbuVSViuhd180c1Wxi3GPp967jjIlFDGKRUsCsQ5HYCKjDMppgUqBAHkPtPoh9m138tQfFrh84WmNWpL2GnUkzwXAj4I8yvR0f8ASObWKp2M1mgzzW7SfDIg2jNq8PB2x5clzT0q6xOuOdrhiNS2LT933LllilHqrN1NMvTvag+7VqN8g9zfkVKjF9CvsGW8aum7XFX2vJ+aHBoVRYVnai8G1d3taw/NqVBsj6DdPtveDd1N3rTH/jCKoXlxNWy+0y6ZvSt3f5Xg/wD7UvGpdyfLQ5/7qVSfFas9lRw+bSl5Vdx+WvUPQ+1Jv8dq4f21Q75sCHjJ8r3H6f2n2jiNVKu3/Kw/+f4KVBg8b9R2j2+snH/Fcz+9jh8QCPin5cvQl42a3DuOW9U/u61J56Ne2fdMpONEbWuqCcXreAp41yJnjH3Uu6brqMgVq/xSeU8kMKNi1vADGwj4rKUbKTodZxEFwH0Vm8ZSmehp3AiVzyibxkMuqysqNLE31cwrSJAPpEmJI9FakkQ42adhac3LGc/QuMB02mdSjfxRe3ku2SYSdDFrm15xlVGYOBFsIwESEhiq7SJMKUrKbpGDecQe6dLT7sQuqGNLqYSm+x5+8q19WGkrojGFGdyPTELIAYpqrAuMFIC5EqQDluFIxG6GFpETPMdsm6rOoOhYfiG/j8F0YPr/ADTIm6VnzTgroa7ycV2aH6rXoxatW17o0LiQdQ25rrao5cbTW1gy4ESEk7NVa4YvXIjPNRJpGkU+wpVogrGeKMzeM2hZ9MjYrneGcfqs0Uk+pQuPMe7Cjc19aJVeh0g80XF9A5R0Qk0gslwS5AHPVF+ozoTpASimI4DqJRbA1bS9rtEMq1AOgcY/0zHwT4JaQ1a8UqtPjAcNjiDB8xj3hOzN4k+h6DhtVr5LXA+XMeRCGzBxafI2KsGPekIZsHzWb7h+Sl/VGup7LR4RI6rms1oWrXZByo2mm4Ea8mU64FdmxY1Ad91hI2Q+LkATuo22O6Fn8XIMRyVrCjN5BJ3GvGBO5+a18nglZOTbFbU1ctcnTfBSgVTIOrUNUyJCFKgcQbaIGIT3WKqEqtuJ5e5XuE0BDsLpOcLTbhJsAVYpoAtB3NJghlxxCgoz77GVpAlnmu0UG3q/2/Ig/gunDxNET+qfM+ExNQeh+f5Lr0vE5r7SdTbUWaDydPou19DkSqRnufpMjbosZcdDsS3KmWeQ4eu4Q0pISuLE9RBg+w9VzpuL2s3pNWi5K0slEFgQ0mPc0BqWwWMtPFlrIBdRcFk8M49DRTTKB0eSzun6DoKNJ3x5jI9y0+F9fvXQl2uhYWxxphw9VXkPrHknzF34L9yOYLfiFW1d+Cd77chaXD3v1GmNQa0vd/S0FoJ9JcPoLLI4QcU3W50vd9a+5OhxnafHQPa0Hjl8lp5M3xRPnQXNjLqDiPECPd+CFhldMXnQ7Ma4U5od4MGDHqMweoIkLqeJShSObPklFbn0/Q1K1XMjn8Pr8FwNVwXaatBrC8DHg8xEe3f4JNWgR7w3TWgcwWyPI75XNtZtZl3lXVsRM/BNKhWFotBaPEMfW/NQ3yWhulcgbOUuNjTK1eLhoknCqOG+hMshn2/GWvqEAyI3WrxVEz32wFJrmVu8mWmcdVTacaBKnZ662ugQFwyjydaYY1NkgNWhVbpgrCSdmqaEuIXGkYWkI2RJ0YdS8MroUTJyGKbcLVmIek1SwA3DFSYA6ZhNgHFXCloBe7fiCnFAeb4oJZUb1a73wuiDqSZEuUfMeHj968eXyK68D/nSX76iz/0os029OsrvOOXqZtUwSFhJnbHlWCY+DIWadMtq0RctBE8vklkipIMbadCNR5nO/wA1xTnJPk6ElXBZtYhNZGuonBMO2rK6YzszcaLSqsXAKqT0CzyNvhIuIWlbNOQSCqWCD5ToiWSS4YUWsEEGMifL1A3SlicbaIWRPhn0j/01a1rOncuumAUaJFZ1Npdr7sSDDoLX6YBkdMdfiF9IdZpddk0vkv8AmTuG/jbu692nG+Vyeg9HDJBZE+i5r2E/s4rWwuA17H95U1MYQQWQ9sFr2xmc5yM7L0/pdg1ctHvwSWyFSkq+K13T/Tj7Tl8PnBZKmuWd2+sKNCsxtCm1tJzJDmuLg9wcQ6XEnLYAjlPmt/olrc+r0056mblPdVPilVrj35MvEccYTSgqVfiZV/w51F4a4yHMZUaR/Ex4kGPePUFe9otdj1UHOPDUnFp9pJ8o4s+KWJ16q79gAt2zzE8xg/BehXFI545ZdOvzAXJe0aSHOE5dERH8PmeZP9QXHkx7+V1OrFOL6Ovb9f8AAzw7xQ7ouJ2uDej0lS8JpEAw4EQfbkKK5KMRvFy2A6d/km4oSHKXGgGnmeijZyVZI41LR57qlj5JchGrfk/eytUq6EdTrG4a06t3dPLyTasZt0uLh0TjcLJ4itw5/wBY0RzHko8my1ko1LPi7XjfbcHksZYXEtZLNRl+AN1i4GikYvHeO6BAkkroxYbM5ZDyz+0Tienln8F0+SjLcz6LRC5WUHhSMo4oEJvC0sCrXnmihEOMoGZl3b+Xr8VcWJo+R2ci4cP7h7oK7ML/AJ7JzL+QvsNQ4K9JHH2Mu/YWvM7OyPXmFxZG4yp9+h2YJKUPkK6lFm9EOrYKmWThjUeQDjKwk1JUy0qKeRWSfZlFwVqrJDU6nVbRmQ4ln9U5cciQzwyzq1qgpUgHPOzdTWz5AvIBPkufUayGkxvLmdRXV0399J/eyo4/Me1H0e77B1DQoVC6nQLaX/ye8P3XNBJcC2Q4xg5A8K+S0v0zgtRlxOMsm6f8qu6fCjz09uDoyeGqk0645PL2HG61JlSlRfoa57XAjDvAHDLTIh0iRn7sZX1mo8JwazLDNqIcxi4125p9fVc0/c8+Oonhjtg+ruzLY9zH94w6HA6mlgA0kGRAGBldUtLGWJ4p/FFqnfNr3Es3O4tbVXNjOoBwfB8TXOAiXNOHYxlVLBFp9m1Vrh18xea7/R9D6S7tJTueG91qp21Vx7prWy1p7rS/SP8AttIIGcAmJXwGDwfP4f4150Yyy40t7fdbrVtf3ST59WuT0p5o5tNtbSb49v8Ag+fuunt+8A4TvzHuX6ZGXc8NYYvpw/Q3KzDp71kHA1N5OAEj2wY9ih8M8yMvi8uf2P0/bOFk37zRpJ5evp7Fnkgp9TXFqpwdPkQ4pWewEHExC4JwcOp6uHLHKriZH7WSZmfNZ7jfaSKxPMqkJjVB8DKohgzUz1TspIgPTsdBmXZ5Jiov+2O6pioapcTcNpn8knFMVGnT44dEE/8AKz8pWO2ZlS+mZK1SEU/aG/yoCj6zSXAzRDAKkYB5TADUCaAEAnYgNSQcJgD1ZymB8gu26b57dvE78V1Y3/1C90vyFNXp37f7mg4L1keeugHiFuHsysc0FONM0083CZgVCQYO/XqvNlJp7ZHqJehQhZykUkDIhRZR0JgdMITaFRcFbJ3yiWEa/ktFPimS0dO3SQM8uiW6pJX1CuD6EftEqBjLfuW1KIotp1RVJ1VjpDXu1AnT5b9T5fKY/ohj86Wdzccu/dFxqoq7Srv7nTPW/CklxVcmZwLg7arXV6z+6t2HLplzj/K3GTtmN9vL2/EvGJ6eUNNp4b881xFdF6t+i/dnLg0qmnkm6gv3SHHdobWmdNCypkDGqt43O845e9c0fBvEc63avWSTfbH8KXtfVlSz4Yf08aa9XyVbxy2firZ0oPOlLCPTkVr/AKNrcPxabWTv0yVJP8mjN6rFPjJiX/jwy11wBj6Zr2j+9Y3L2HFSkOrh/E3zCvTeM5MWZaXxCHlzl9WS/pz9k+z9n/sRl08XHfhe5d0+qGezvZv9rt6pFSi17HNcNRMhkEVNbQPu4aWkT/EMSsvFvHv9N1uNThJwmmnxxuv4afry1JOuKZWm0yzY200mmRwNwdSBGxJj2GB8IX08+p8zrltysm5IYTJhpyOcHokuScd5Ka6iVS7a8w+HNIAjpHOCf1wlKCapnXDFKCuPDRn3fBo8VI6mycc8dOq4smla5iduHXJ/Dl4Ym1unfBCwqup2Xu6AzVSspRJ1JpjonvFVhROsKrFRGtOwosHosKLtre5MVHa0wok1/rdIdH291q5h8TSB6LzVNS6Mra11OQIrUCaAG4AhMAJamIHVAOU0Ao8GYATsKPlHathZxAnaXA+//lbbqy43+/QqKvFNDMdV7SPNVF3DA9FLIXEjFvbcSuHUY9x6uGZnTyK866dM6jlaEQmBCBEQjp0Au0ytYtSE1R9L7Cdlra4trlhuGVDVFIw1pD7d9MvLXEO66j5ESOa+H8f8a1Wk1eGaxOKhu6u1NOuOP+T0NPp4Tg1d3+B5LtJRoULl1Gk6o/uhoc58ZfudIAEAbeeeUL67wfX5tVgjn1CS3dEuaXu/V/gjg1OBQk4w+02+0VcMs7Km0gNdTNU+ZMGf9zl5/gjjl8T1uol1UlFey/aRpq4uOnxY16W/ma3ZXh1tRszxG5Y2o0E6Q4AgQ7SIBwXF2MrzvH/E9ZqvEY+GaKezpbXHLVvnqkl6dWVpMGOGJ5civ2CM7YWVx4atixrNtVOCW+wNaR7DyVw+jXiumj5ml1rlJdpXT++UvxX3GMtXgb25cXH7+Ri070Wt0alq6WtcdM7PYdw7qCvpv4J+IeHxxa6NSkua7S9V6NHnSyrDmcsT4XT3Rs8Rqi1r0723b+6r03kN5Nc5pa5p5QHFpjyI5LxNHjl4po8vhmsf8zBKKb7tJ3GS92lX/J1TawZI54dJp/5Rh8Gu4qPaGhof42gHwhwHiDZ2B3AzEL63HjlCCjKW6u7612v39+543iMVkSyJVXDNi9e19OfUehAVpNOjysKlDJRjcMY5+ppcA1sZwZnzIiMK2enqZRhUkrbNSmxoEB2rlyj3DCRwSlKTuSoXuaDTu0HfoU3CMlyjXHkmujPH1KkkmNInAHIcl5GVrc6VH0sI1FW7OD1KY6O1IsKLh6tMKOD07FRYOTsVFi5MKOlMDg9AUfqutTDgQcyvmk6dnc1aMSrwIbNcZ88hdS1PqjB4PRlafZ90S54HkBPxTeqXZCWB92U/6Dk+PHon/E8dA8j3G6HDGN5Z6rOWaTLWNIXu+GUzyyqhmkhSxxPP17QsJEyF0qakY7aPk32jNDbpr/7T7g0rXI6jjl6P9R4le9fvoAmPT5eXovfj0PN6hBsFTMX9YUvGLGaOrBLsY13SXmajF3R6OOQoHrkU64ZrRaVrZJKoRwTA4hJ+qA1+Cccq0KddlIljqvdgvBgtY3Xq09CdQ8W4APWRy6rw7Dr545Z1ax29vZt11+RcM0sSaj37i3E7qpWf3lQ6nwA50QXRgF0bmMT5LfT6LHpo7MP1eqV2lfp7EyyubuXU3ONNNbh9pVH/ANOqi8dNtJP+kf6gvE0Clp/FNRga/qVNe/r+b+47c9ZNNCa/t4ZucBBu+D1bNmalM6g3mYf3rY9Rqb6heZ4hWg8cx6vJxCapv042v7uH8i8S83TOMeqPLcNpFrdozkHBnpHIr9GwpKCa7nzeplc69Bpp+gtznaPUObq4S13/AG7ktHo5pcR/u+C+Txvy/pNOMf8A7MKb+yVL8Ed8pbtCr7S/QbqdkdVjTuWVqTXUW1HFzSXNcwFz2jYQ8OJbt0HJcS+lDweL5NJLFNqbiknSafR/+L6nQtEp4FJyXR36UZlhXbVZqkD+ZsAw7nEzj2L7bofK54Swzqvk/YOyzacmTHU/gMBNzaMZZ5rhFqrtI+QQk2KCcnyeb43xQiaY3/iPQHkPNc2q1Ch8Eevc9rRaROpy6djBleYeuWDk7EdKpATKqwLKhFkwJAVCO0oA4BMD9WOdGy+bR2kNPOUMEQUATqQMWqtO8x5KkyWmAqtMZVolmPxCnK3gzOR8c+1qhFRh/pHxLh+C6c3OBezIw/1GvYzaD9TWnqB8l7+GW6CfsjzskdsmvcYace9aM55dQdRshQy4OmZdzT3ELmyR4PQhIyq7IXl5sdHXFgmmFhGTiXQUFdCdoglWIkoAf4LwwXFQU++pUScA1CWzPTEE+RIXHrda9Jj8xY5Sr/8ANfj/AMGmPGpyq0vmfRe3fZm3Yx14572u0sYKdNoh9UNIB1GdIgCf7TzK+V+jnjetzZFo8cYvlvdK/hjdvhVddufwOzW6eEFvfsq9zyfZvjNOlrpVml1CqNLxzb0ePMfl0X1ni3h09SoZ9O6zY+Yt9H6xfs/31ODT5fLuE+Yy6/7mi6jUsXtuKDg+k77lVuWuaf4X9D5Y8lGPNpPGML0uphtyL60HxJP1i+69Gu3DInjzaafmQdrs+z+ZtN7YWNXxXNkDU5uYGu1eskH3yvI/+N+K6b+XotY1DspWq+VX+FfI0erwT+LJi5MTjvFKVxVD6VIUmBrWBojOmcw0QNwIHRfTeCaDPodM8eoy+ZJycm+e/u3b9b4PN1uSOTJuhGl0NbtDSNC0t7Q4eSazx/KXSGg+wkf5V5XgjWu8U1XiEfqKscX61W5/fz9ptq6xafHhfXq/0FuEcdfbUalDugRVLHODwYdTLSCIwfEC3xDou7xHwXD4jqoane08SaTjw1K7T+znhmWLVSwY3Crvnn0/yYgqGm8vbIBnEzjzwJPsXuR3KK38vu+lv1rt8jnlHHmjtNa14oDviee4/RXVnn5dE1ygfFb0MYXNyds5knb68llmyeXBsNLglkmoyPHOcSZOeq8W7ds+kSSVI6UASFSAmVQiQU0IvKtAS1MRaVQjoQBBamM/WBpr5uzto4UUWFE6ErGQWoEUemgE65WiJZn3TFtBmckfIvtht4FJ3qPcZ/FdUneB/NGWPjJ9h5PhRmk3PKPccfBezoZXgicmpVZGaLBiF1s4pdSHEZUsEI3DVm1Z142Zl1SXJmx2dmORnFeW+tM6US0wnF7RMKF0LkkkJoR0dUO2mgPUXPbG5risyo5pp1RHdloLWAfd0EQWubvM5O4Oy83Q+A6PA8c4JrJB3uT5d9U+zTuqroXn1OSd30fYA/hpFBleB3b3Opz0e0B0H1BJ/wApXtQ1eCWolpV9eMVKvZ9P8/M4nGcYb+1l+E8Sq0Ce6eNJ+8w+Jjv7m7e3dZa3wzTaxLzY8rpJOpL5NfkaYtVPF9Xv27M1f2uyeCa1o5h/moP075+47AXn/wCn+K4ONPqlJemSNv8A9lTLeo08/rQp+z/Rj3D7+xoEPt7WtVrT4XVnt0tPUBpyfZ7Vhn8K8Z1q8vVaiEMb6rGnbXzfb7fmif4vTYnuhFt+5nXtZ1aqalZ5Jc4aiBn0aCQDA5SvotLpMek0ywaZJKK4Xv7vnq+p5U87y5N0+rPZ8a4TaO4cy5YalQ06fdseBpnxkfvGkHDXF3P8F8J4Z4p4jDxuejy7YeZLdJdf7f7f+5Jfuz2M+HC9Ksit7VS/z8jxGkQv0k8BSadirqekyNlLVHbCW9cgeJXALWA7SfYQuLWu0jTT49spMy3tj05ea82qO0pCEMtCoRMKkIsGppAWDVaEWDfJUhMtpTSEdoTCzhKYH6v1L5k7ji9FDKFydCs6UgKuCYC1Rkq0yRG6ZhaxZEj5p9rttqtqZ/lcfiJ/BdUecckZr66Z874PiiCeRM+/Yr1vDn/06fzOXVJvJQ0ypDZ+s5Xa3wcs4fFQpTrGT6rGMrZvKCoO8Tlasyi6Fa9NZSRvCRlXVGCvM1GKuUdmOdoXXKn2NS7StoslhJWhJMp2Azw6s1lRrnNDmjdriQHDoS0gj1BVJOScVLa2uvp78ky+Vn3Ls7fWRtKENoUBV1GnSqPDgajSRI1ZOee+V+U+J6fX/wCoZXvnPy6UpxTTUX8j1scoeVHhK+x8m4pfVDVqOrEd5qIfyALTpgDYARAHkv13QwxYtPCOH6tKn633fuzwMtzm3LrZ6C47KXGmjUpU3VG1aVOoTgCm7T4gZIAGZBPI+S8TT/SfRvJlhnmouE3FdXauk0kb5NBkUVsXVEdkOGC4uGRXpU+7e12lzvHVDHAnuwMEYOZ9kZW/j/jD0eklWKbUotKSXCtV8XdfajLS6PfkVtcP9/M2e3nZ6lQJrtdV116kU6YjS0nxPlxGOcCRHoF4n0T8d1mucdNLbWKPxS/ufZUvzft6s6fENJgxJz7v7l+/zM234hcMpMph40NbUbpGWubVJLtY2dvHlGIK+sn4TpcmWeecbnJxd91t4VPqq/U8Ra6UUoLhK/tsx61Mj/heqZRafQX1wUzqguBbiFsXNluY5fkuXU4nOPwnRhyJP4jHNyRj2QfrC8q10Ozb3RdjgdkUIIAmhFgFSEXaFQFmtVEsu0KkJsJ3fvVE2dpToLI7tAz9Ql6+bo77ID0UBYFIDnORQyutMCHBMQGpTVJktHhftOs9Vm/qCCPcZXXidpr2MZcST9z47w2iXUtIwNTp89sL0vDreGvdmWokozvuEu36QBzOY+C7ss9vBz44bnYtbf4kHpKxxyrJRrNXDg06bNXkN10OSOVxaBVGtJIadt+nvWXmRbo1jGVcmfcUZWGSmdELRlvpLzpR5OlMrCIjJC1TJLqhHJgFdVLgA4k6QGgEzDRJAHQSSY8z1V44qN7VV8uu79RN+o5writW3qCrSdpeOZaHAjoQ4Hos9To8OpxPDlT2v0dflQQnKEtyPqvHu2tCpQdaPLtVSgBUqUwC2nUe0EsLQZInDgJ3jqvhPC/oxq8OpWrxpbYTdRl1cU6vp9q49ztzarG47G+qXKPn3BLkUa9Kq5jopva+G89JmMr9B1+nep0uTCuN8Wr+Z5mOajJSvoa192rubhr2VnBzHu1hpaD3Zkx3ZEEYluZxOFx6HwDR6OcMuGLjKKptP6y77l39fYefPknFp00/w+QmyoYls/8AC96zy5Y1dMYFxqGRlUmYyw7HwK3FIFVRvjlS5ABpCTs6OGKX1s1/3hnrsscmCGX6y59TWE3HoZdSzcz7pke4rgyaWcOY8o3WWMupancDnv6LBFNB2PCokOGq0JhWtVEsI1qoks0KgJhAidKAP0b3y+f2nbZwqIodhmOU0UmWJSoDgUAXaEhkPTQjzPbG3129QeS6tPKmY5EfE7CxMO1k6GuO3Mn09i79DNKL3dEzPUdVS5Yan2frVnPe2m4AmG6hpxtzTlmUpSf3BFKEVE2rXsTUJlxaMRzJyIQ9Sk7JrikaVHsW2SHOf7IHzlTLUtiUX3GmdlaTcaCZ3knPuUrO6qwce5ncR7P0Qf8AC+Lhj2lPdu6itroZ112Wt3s8DXMf/c4g+x0wp2lLLJHj+J8IfSOQY5H8+ilxpm0JqRnuYrKK6VYHQmIvbjxBXi4kTPoaLKY6LtSOVybC06JnAI3PtKpR9A3KuRuk5wwQmS4xfQPToz9fihEt0NtZiIVI5ZdbF3tIJIz1HX081RVqSpkiu04mDG35hVGSZPlyii/d+3Kqy4sDc0pbPRIuMxQUDueavaPzF0ELqxJdO2Meo6rhz6XdJyXodGPMtoOyfIjmFwRNpDYatEQFa1UkSFaxUFloTEWLUxEml6/XqgR9/FMjK8G0doamEmNDDSFmWjtSdBZLUhhQpGVJCYCNZ41sHVwHvwrr4WRfKPG3Fq1tU4AyZPMnzO/tXThfwKjHIvjNWztA7MBKUxxiarbQAeax3WabQbqYOBCpEkPo6R9EKlIlo83xlxPSPILogYyMCoyJjH17ltZDRn3dLVgwZ381aF0PNX/BATLMeR29nRJw9DaOWuJGLWti0w4Qfrbqkn6mt30B90qAqaaANjg3jOk7gT6gfQXdp8m7hnFqls+JG5UtQ1jSfrcrps4YzcpshtDw6oxPpiMHzS6mu9bttgKkDkWn6/JG00TZ1CqTiQUqozyJdS73AKkYiVxRa/fB5EbhEsakaQzSh8hV5rMGPEPj7VjNZYdOfzOqEsU/YmhxgQQ8Z6KI6qP93UctM7tBKXEdWDvyW2PVRn0MnplHkm6qjSfaffCrLOoMIR+K/Uw7SppdPLZePCSs9CS4NhoXQjAuGpiCMVCYzTZ6oEc5vJMRGj1QB98fXXgKJ3tl2VBulQ7Ll6VBZQlMRZj0mikwxqqaHYrcVyFaiS5GXc18tPRwPxWqjwzNy5EuJUx3zh/UfmUsL+ArIuR+0AARIIj4rCM9FlTLsXpVKbeZWjUmRwil5UIGE4qyW6PNX1YbYXTFGTM8W84AlaXRD56ALiyMSQqUkG0z69IQqAz6/DmvwRKb9ylx0MyrwBvIuHx+eUq9y97FHcFOwd8P1T2i8z2L2VmaTw+ZjlETyWuJ7ZWzPN/Mg4mlX4gCAC04+K6fOT7HJHTyjbTIq3wdGCABAGN4xP1yVLOvQj+Gkr9zMqkuyXH0GAPr8UKcX1Z0KO3hROadPiBMztz3+C2TjXDJdt0xl1cESdsZP1lXwlZzeU93AN3EaLDDtTTG5YfkYWUtTjg6d/cX/C5Jq1+aGqd5SIkO/wBhCa1ONmD0+VOq/EpdGg8EOg7wY/RROeKXUvFDUQdoy6doxp8P4rOCwwdo73KclyTXpkggA52Sy5FOLSBJpqwdlw0t8R35DeFx48Vcs2nkvhGg0FbUZBmUgdwQmII2280WFhBbkc5Tsmy4ooAn9lPknaCz66KuV4207LCsrwltHuCNuVO0e4t+0o2huKuu4RsDcCdfhPyxeYWFYP5pbaC7Eb7aOa1iiZC3GawFY+w+9rT+KjTq0yssqaL0LmVbgSpjHfSp2j3EUWCZQ2wovd1xHoEoxdhJqjy9xUk4XZFHPJjvCqonz5e1Z5UaYmV4lScXRy+aMbVWOSZkvsZMDJ8lrvonaG/YiwZA/VRutlVQkbYmVpZIs2y8UEdU7FQnxO3DZC0hyTLgyHM8/r6+a2omyHU8ef1+aVBYL1CKHZxKKArjqjn1FS9CKjp3z0nKHb6jSS6HAD1SoZJARQrJDJRQ7LNYU6FZLWEJibLwUUKywa7qExWGYD19yAsKyfVAhin+iTAMGjrH16qXY6Pfi6Xn7Teyj7sBPYG4C6/hPyyXMs3iUblHlh5gtW4oCFSxEvICF/5p7Bby1LiBBwUeXY/MaNRt3rbkA4+oWWymabrQLiLNT2nrTpH4Fp+Szw8SkvcvKrimBfSIC36mHQhlU7IcRqbHaNWFm4lqQG4qYTSE2ZNWlz+vNbRZnJck2zoz02Ski4sYq1Sd1mo0aWDpP0mZym1YJ0TUvQd0KFDc7AuuaYzuq2SYtyFnXI5AK9j7k7jK4pcNd4Yz6LbHBrkylKzz1Z0HGy6aIA60UMglKgsq4ooZBI6IoLIMIoDpHRFDs4PRQgmvyRQFmu9UUII2oUUFhBVRtEEY/wCCVAFx0QAUM8yEhEiieRlFjLhh6fD9EgPXtqyuSi7B1nkdU0hNmfXuI3H6LRRM3IVq3MnEhWok2cKso2hZZrjPX6/RFBYWkZKVUF2bVpVjGVjKNm0XQS6uD+5PWm4e1lQ7+8LlhGs0kbyd4kyguy4wurZRzeZfAdjBmPeobKSLtbCkoXrVRzPxVJMZApgtmUm6Go3yDawBPqNIo+qBzCFGx7qErm5BECVpGBEpGNWuHgwSB0810qEWZbmKtuHOMfP9VbglyTuG7aqNMkiBz5LOUeeCkzLuL0OLt4MD2LaOOiWxCFpQHQlQWRsih2TgpUBWEUOyNKVBZOnkigsltNAWWawoFZdtM9EBYRtI9EcBZIpeqAsIKR+gkKyzaZSCwgDhlLgCzarkUOwneuSp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95536" y="120359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   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41301"/>
            <a:ext cx="5328592" cy="375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355976" y="3299668"/>
            <a:ext cx="4608512" cy="100027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Structural problems of creative markets: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“suppliers”   &gt;   </a:t>
            </a:r>
            <a:r>
              <a:rPr lang="en-US" sz="240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“buyers”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28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 smtClean="0"/>
              <a:t>Max Planck Institute </a:t>
            </a:r>
            <a:r>
              <a:rPr lang="de-DE" dirty="0" err="1" smtClean="0"/>
              <a:t>for</a:t>
            </a:r>
            <a:r>
              <a:rPr lang="de-DE" dirty="0" smtClean="0"/>
              <a:t> Innovation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Competition</a:t>
            </a:r>
            <a:r>
              <a:rPr lang="de-DE" dirty="0" smtClean="0"/>
              <a:t> | </a:t>
            </a:r>
            <a:r>
              <a:rPr lang="de-DE" dirty="0" err="1" smtClean="0"/>
              <a:t>Munich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98F7-1F11-42B5-8319-C7184214C8CE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1059582"/>
            <a:ext cx="756084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  <a:tabLst>
                <a:tab pos="447675" algn="l"/>
              </a:tabLst>
            </a:pPr>
            <a:r>
              <a:rPr lang="en-US" sz="2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	Remuneration – an item of the “toolbox”?</a:t>
            </a:r>
          </a:p>
          <a:p>
            <a:pPr>
              <a:spcBef>
                <a:spcPts val="900"/>
              </a:spcBef>
              <a:tabLst>
                <a:tab pos="447675" algn="l"/>
              </a:tabLst>
            </a:pPr>
            <a:r>
              <a:rPr lang="en-US" sz="2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	EU competence?</a:t>
            </a:r>
          </a:p>
          <a:p>
            <a:pPr>
              <a:spcBef>
                <a:spcPts val="900"/>
              </a:spcBef>
              <a:tabLst>
                <a:tab pos="447675" algn="l"/>
              </a:tabLst>
            </a:pPr>
            <a:r>
              <a:rPr lang="en-US" sz="2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	Subject matter of regulation?</a:t>
            </a:r>
          </a:p>
          <a:p>
            <a:pPr>
              <a:spcBef>
                <a:spcPts val="900"/>
              </a:spcBef>
              <a:tabLst>
                <a:tab pos="447675" algn="l"/>
              </a:tabLst>
            </a:pPr>
            <a:r>
              <a:rPr lang="en-US" sz="2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	Is there common ground?</a:t>
            </a:r>
          </a:p>
          <a:p>
            <a:pPr>
              <a:spcBef>
                <a:spcPts val="900"/>
              </a:spcBef>
              <a:tabLst>
                <a:tab pos="447675" algn="l"/>
              </a:tabLst>
            </a:pPr>
            <a:r>
              <a:rPr lang="en-US" sz="2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	What is “fair” remuneration?</a:t>
            </a:r>
          </a:p>
          <a:p>
            <a:pPr>
              <a:spcBef>
                <a:spcPts val="900"/>
              </a:spcBef>
              <a:tabLst>
                <a:tab pos="447675" algn="l"/>
              </a:tabLst>
            </a:pPr>
            <a:r>
              <a:rPr lang="en-US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</a:t>
            </a:r>
            <a:r>
              <a:rPr lang="en-US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Remuneration” </a:t>
            </a:r>
            <a:r>
              <a:rPr lang="en-US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or </a:t>
            </a:r>
            <a:r>
              <a:rPr lang="en-US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“compensation”</a:t>
            </a:r>
          </a:p>
          <a:p>
            <a:pPr>
              <a:spcBef>
                <a:spcPts val="900"/>
              </a:spcBef>
              <a:tabLst>
                <a:tab pos="447675" algn="l"/>
              </a:tabLst>
            </a:pPr>
            <a:r>
              <a:rPr lang="en-US" sz="2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	Next steps forward?</a:t>
            </a:r>
          </a:p>
          <a:p>
            <a:endParaRPr lang="en-US" dirty="0"/>
          </a:p>
        </p:txBody>
      </p:sp>
      <p:sp>
        <p:nvSpPr>
          <p:cNvPr id="6" name="Titel 6"/>
          <p:cNvSpPr txBox="1">
            <a:spLocks/>
          </p:cNvSpPr>
          <p:nvPr/>
        </p:nvSpPr>
        <p:spPr>
          <a:xfrm>
            <a:off x="323528" y="335143"/>
            <a:ext cx="6552728" cy="5084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accent1"/>
                </a:solidFill>
                <a:latin typeface="PT Sans" panose="020B0503020203020204" pitchFamily="34" charset="0"/>
                <a:ea typeface="PT Sans" panose="020B0503020203020204" pitchFamily="34" charset="0"/>
                <a:cs typeface="+mj-cs"/>
              </a:defRPr>
            </a:lvl1pPr>
          </a:lstStyle>
          <a:p>
            <a:r>
              <a:rPr lang="de-DE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role and regulation of claims to fair compensation</a:t>
            </a:r>
            <a:endParaRPr lang="de-DE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55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ts val="900"/>
              </a:spcBef>
              <a:tabLst>
                <a:tab pos="447675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“Remuneration” – or “compensation”?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 smtClean="0"/>
              <a:t>Max Planck Institute </a:t>
            </a:r>
            <a:r>
              <a:rPr lang="de-DE" dirty="0" err="1" smtClean="0"/>
              <a:t>for</a:t>
            </a:r>
            <a:r>
              <a:rPr lang="de-DE" dirty="0" smtClean="0"/>
              <a:t> Innovation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Competition</a:t>
            </a:r>
            <a:r>
              <a:rPr lang="de-DE" dirty="0" smtClean="0"/>
              <a:t> | </a:t>
            </a:r>
            <a:r>
              <a:rPr lang="de-DE" dirty="0" err="1" smtClean="0"/>
              <a:t>Munich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98F7-1F11-42B5-8319-C7184214C8CE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3" name="AutoShape 2" descr="data:image/jpeg;base64,/9j/4AAQSkZJRgABAQAAAQABAAD/2wCEAAkGBxMTEhUSExMVFRUXGBUXGBgYFxoYHRUXFRgYFxgaFxgYHSggGB0lHRcXITEhJSkrLi4uGB8zODMtNygtLisBCgoKDg0OGhAQGi0lHx8tLS0tLS0tLS0tLS0tLS0tLS0tLS0tLS0tLS0tLS0tLS0tLS0tLS0tLy0tLS0tLS0tLf/AABEIAKgBLAMBEQACEQEDEQH/xAAcAAACAwEBAQEAAAAAAAAAAAADBAECBQAGBwj/xABBEAABAwMCAwUFBQYFAwUAAAABAAIRAwQhEjEFQVEGEyJhcYGRobHwBzLB0eEUI0JSYnIzgpKi8RVTwhYXJEOy/8QAGwEAAwEBAQEBAAAAAAAAAAAAAAECAwQFBgf/xAA6EQACAgEDAgQCCAUDBAMAAAAAAQIRAwQSITFBBRNRYSJxBjKBkaGxwfAUIzNC4RXR8SRygpIWQ1L/2gAMAwEAAhEDEQA/ANu1cvfaPJRp0qmVk0WdWTQMimyUCoq1mU7A5zeSBgqrU0IWc1UANwTEwJKokLbGZCTGiKrkLkBar7FaJIgRkIAhjuSBGnw3ms5lIcc1ZpjoZotUMdFyEASHIAPQdlRJFIbpOWTRaB160KoxE2Jm6zur2huOp3EpOI0wweoKHrVZSNIjIeoouy9N/NS0OwzaimirChymhlg5Ay4KQy0pAQgCodBT6iJ1pUMrrToD5nbNXuM8pDrTlQyhl7ZEqUMFRCbEQ58IoCzcoGZnHeM0rWm19V27tIaMuPMmOgXFl1sceZYqb7t+i/U6cellOG+/l7l21Q4BzTIcJHmDBC74u1aOWq4FnEz9dVoIoQgQayGUSBHXDcoTGAcFViKIEVaxOwNPhrcrOY0aTmLKyqC0eilgiXoQMh7kIAlJ2Ck0CGXVdIlZ1ZV0Zl7d7lbQgQ2ZD74krdQI3GjZkxJOVzz6mselhxXyocSrNC3r4lZOJqmFZcyVLiPcMNqHkoaKGqLlmy0FL0qHZZr0qGmFFRTQ7I78J7Qsh1wAjaFg+/VbRWV79G0LJ75Kh2eJpU4K9ezzkEjKQDNIqWMGxslNgAqtyqTEdRKTA8J9rBLadMgCHSCYEnSWloncDLuceSxyaXHkTyS6o6MOacfgXRg+B9tHOYO+pAR4ZpmNsfcdge9duHTynC0c+acYTo0D2qtcanupn+tjgP8AUAW/FKUXB/EhxW5Whmhxq2f92vSPlrb8iVNoHCXoaNhWYdnNPoQfkUN2TTQ5dMhKLAShUFFYTEFp00go1OG0uaymxoeqLNFFdWUxEP3QM54QmI6k7ZDAtxCrDEoLkb6Hlrq93C61EyszKN4dt991o0Qa9lcucMLCUUi02Hq6yQRtsoTjRfJsUnmGtWLS6mqGSyMndZ2XtKtuSD1CHFMExqleqHAreMVLwATKhQsbkLvvSSGzlXs7k7h2mTG6zdWaIUfcwc9VajZO4YpVJG6hqilyFDsKSgT6gbuVSViuhd180c1Wxi3GPp967jjIlFDGKRUsCsQ5HYCKjDMppgUqBAHkPtPoh9m138tQfFrh84WmNWpL2GnUkzwXAj4I8yvR0f8ASObWKp2M1mgzzW7SfDIg2jNq8PB2x5clzT0q6xOuOdrhiNS2LT933LllilHqrN1NMvTvag+7VqN8g9zfkVKjF9CvsGW8aum7XFX2vJ+aHBoVRYVnai8G1d3taw/NqVBsj6DdPtveDd1N3rTH/jCKoXlxNWy+0y6ZvSt3f5Xg/wD7UvGpdyfLQ5/7qVSfFas9lRw+bSl5Vdx+WvUPQ+1Jv8dq4f21Q75sCHjJ8r3H6f2n2jiNVKu3/Kw/+f4KVBg8b9R2j2+snH/Fcz+9jh8QCPin5cvQl42a3DuOW9U/u61J56Ne2fdMpONEbWuqCcXreAp41yJnjH3Uu6brqMgVq/xSeU8kMKNi1vADGwj4rKUbKTodZxEFwH0Vm8ZSmehp3AiVzyibxkMuqysqNLE31cwrSJAPpEmJI9FakkQ42adhac3LGc/QuMB02mdSjfxRe3ku2SYSdDFrm15xlVGYOBFsIwESEhiq7SJMKUrKbpGDecQe6dLT7sQuqGNLqYSm+x5+8q19WGkrojGFGdyPTELIAYpqrAuMFIC5EqQDluFIxG6GFpETPMdsm6rOoOhYfiG/j8F0YPr/ADTIm6VnzTgroa7ycV2aH6rXoxatW17o0LiQdQ25rrao5cbTW1gy4ESEk7NVa4YvXIjPNRJpGkU+wpVogrGeKMzeM2hZ9MjYrneGcfqs0Uk+pQuPMe7Cjc19aJVeh0g80XF9A5R0Qk0gslwS5AHPVF+ozoTpASimI4DqJRbA1bS9rtEMq1AOgcY/0zHwT4JaQ1a8UqtPjAcNjiDB8xj3hOzN4k+h6DhtVr5LXA+XMeRCGzBxafI2KsGPekIZsHzWb7h+Sl/VGup7LR4RI6rms1oWrXZByo2mm4Ea8mU64FdmxY1Ad91hI2Q+LkATuo22O6Fn8XIMRyVrCjN5BJ3GvGBO5+a18nglZOTbFbU1ctcnTfBSgVTIOrUNUyJCFKgcQbaIGIT3WKqEqtuJ5e5XuE0BDsLpOcLTbhJsAVYpoAtB3NJghlxxCgoz77GVpAlnmu0UG3q/2/Ig/gunDxNET+qfM+ExNQeh+f5Lr0vE5r7SdTbUWaDydPou19DkSqRnufpMjbosZcdDsS3KmWeQ4eu4Q0pISuLE9RBg+w9VzpuL2s3pNWi5K0slEFgQ0mPc0BqWwWMtPFlrIBdRcFk8M49DRTTKB0eSzun6DoKNJ3x5jI9y0+F9fvXQl2uhYWxxphw9VXkPrHknzF34L9yOYLfiFW1d+Cd77chaXD3v1GmNQa0vd/S0FoJ9JcPoLLI4QcU3W50vd9a+5OhxnafHQPa0Hjl8lp5M3xRPnQXNjLqDiPECPd+CFhldMXnQ7Ma4U5od4MGDHqMweoIkLqeJShSObPklFbn0/Q1K1XMjn8Pr8FwNVwXaatBrC8DHg8xEe3f4JNWgR7w3TWgcwWyPI75XNtZtZl3lXVsRM/BNKhWFotBaPEMfW/NQ3yWhulcgbOUuNjTK1eLhoknCqOG+hMshn2/GWvqEAyI3WrxVEz32wFJrmVu8mWmcdVTacaBKnZ662ugQFwyjydaYY1NkgNWhVbpgrCSdmqaEuIXGkYWkI2RJ0YdS8MroUTJyGKbcLVmIek1SwA3DFSYA6ZhNgHFXCloBe7fiCnFAeb4oJZUb1a73wuiDqSZEuUfMeHj968eXyK68D/nSX76iz/0os029OsrvOOXqZtUwSFhJnbHlWCY+DIWadMtq0RctBE8vklkipIMbadCNR5nO/wA1xTnJPk6ElXBZtYhNZGuonBMO2rK6YzszcaLSqsXAKqT0CzyNvhIuIWlbNOQSCqWCD5ToiWSS4YUWsEEGMifL1A3SlicbaIWRPhn0j/01a1rOncuumAUaJFZ1Npdr7sSDDoLX6YBkdMdfiF9IdZpddk0vkv8AmTuG/jbu692nG+Vyeg9HDJBZE+i5r2E/s4rWwuA17H95U1MYQQWQ9sFr2xmc5yM7L0/pdg1ctHvwSWyFSkq+K13T/Tj7Tl8PnBZKmuWd2+sKNCsxtCm1tJzJDmuLg9wcQ6XEnLYAjlPmt/olrc+r0056mblPdVPilVrj35MvEccYTSgqVfiZV/w51F4a4yHMZUaR/Ex4kGPePUFe9otdj1UHOPDUnFp9pJ8o4s+KWJ16q79gAt2zzE8xg/BehXFI545ZdOvzAXJe0aSHOE5dERH8PmeZP9QXHkx7+V1OrFOL6Ovb9f8AAzw7xQ7ouJ2uDej0lS8JpEAw4EQfbkKK5KMRvFy2A6d/km4oSHKXGgGnmeijZyVZI41LR57qlj5JchGrfk/eytUq6EdTrG4a06t3dPLyTasZt0uLh0TjcLJ4itw5/wBY0RzHko8my1ko1LPi7XjfbcHksZYXEtZLNRl+AN1i4GikYvHeO6BAkkroxYbM5ZDyz+0Tienln8F0+SjLcz6LRC5WUHhSMo4oEJvC0sCrXnmihEOMoGZl3b+Xr8VcWJo+R2ci4cP7h7oK7ML/AJ7JzL+QvsNQ4K9JHH2Mu/YWvM7OyPXmFxZG4yp9+h2YJKUPkK6lFm9EOrYKmWThjUeQDjKwk1JUy0qKeRWSfZlFwVqrJDU6nVbRmQ4ln9U5cciQzwyzq1qgpUgHPOzdTWz5AvIBPkufUayGkxvLmdRXV0399J/eyo4/Me1H0e77B1DQoVC6nQLaX/ye8P3XNBJcC2Q4xg5A8K+S0v0zgtRlxOMsm6f8qu6fCjz09uDoyeGqk0645PL2HG61JlSlRfoa57XAjDvAHDLTIh0iRn7sZX1mo8JwazLDNqIcxi4125p9fVc0/c8+Oonhjtg+ruzLY9zH94w6HA6mlgA0kGRAGBldUtLGWJ4p/FFqnfNr3Es3O4tbVXNjOoBwfB8TXOAiXNOHYxlVLBFp9m1Vrh18xea7/R9D6S7tJTueG91qp21Vx7prWy1p7rS/SP8AttIIGcAmJXwGDwfP4f4150Yyy40t7fdbrVtf3ST59WuT0p5o5tNtbSb49v8Ag+fuunt+8A4TvzHuX6ZGXc8NYYvpw/Q3KzDp71kHA1N5OAEj2wY9ih8M8yMvi8uf2P0/bOFk37zRpJ5evp7Fnkgp9TXFqpwdPkQ4pWewEHExC4JwcOp6uHLHKriZH7WSZmfNZ7jfaSKxPMqkJjVB8DKohgzUz1TspIgPTsdBmXZ5Jiov+2O6pioapcTcNpn8knFMVGnT44dEE/8AKz8pWO2ZlS+mZK1SEU/aG/yoCj6zSXAzRDAKkYB5TADUCaAEAnYgNSQcJgD1ZymB8gu26b57dvE78V1Y3/1C90vyFNXp37f7mg4L1keeugHiFuHsysc0FONM0083CZgVCQYO/XqvNlJp7ZHqJehQhZykUkDIhRZR0JgdMITaFRcFbJ3yiWEa/ktFPimS0dO3SQM8uiW6pJX1CuD6EftEqBjLfuW1KIotp1RVJ1VjpDXu1AnT5b9T5fKY/ohj86Wdzccu/dFxqoq7Srv7nTPW/CklxVcmZwLg7arXV6z+6t2HLplzj/K3GTtmN9vL2/EvGJ6eUNNp4b881xFdF6t+i/dnLg0qmnkm6gv3SHHdobWmdNCypkDGqt43O845e9c0fBvEc63avWSTfbH8KXtfVlSz4Yf08aa9XyVbxy2firZ0oPOlLCPTkVr/AKNrcPxabWTv0yVJP8mjN6rFPjJiX/jwy11wBj6Zr2j+9Y3L2HFSkOrh/E3zCvTeM5MWZaXxCHlzl9WS/pz9k+z9n/sRl08XHfhe5d0+qGezvZv9rt6pFSi17HNcNRMhkEVNbQPu4aWkT/EMSsvFvHv9N1uNThJwmmnxxuv4afry1JOuKZWm0yzY200mmRwNwdSBGxJj2GB8IX08+p8zrltysm5IYTJhpyOcHokuScd5Ka6iVS7a8w+HNIAjpHOCf1wlKCapnXDFKCuPDRn3fBo8VI6mycc8dOq4smla5iduHXJ/Dl4Ym1unfBCwqup2Xu6AzVSspRJ1JpjonvFVhROsKrFRGtOwosHosKLtre5MVHa0wok1/rdIdH291q5h8TSB6LzVNS6Mra11OQIrUCaAG4AhMAJamIHVAOU0Ao8GYATsKPlHathZxAnaXA+//lbbqy43+/QqKvFNDMdV7SPNVF3DA9FLIXEjFvbcSuHUY9x6uGZnTyK866dM6jlaEQmBCBEQjp0Au0ytYtSE1R9L7Cdlra4trlhuGVDVFIw1pD7d9MvLXEO66j5ESOa+H8f8a1Wk1eGaxOKhu6u1NOuOP+T0NPp4Tg1d3+B5LtJRoULl1Gk6o/uhoc58ZfudIAEAbeeeUL67wfX5tVgjn1CS3dEuaXu/V/gjg1OBQk4w+02+0VcMs7Km0gNdTNU+ZMGf9zl5/gjjl8T1uol1UlFey/aRpq4uOnxY16W/ma3ZXh1tRszxG5Y2o0E6Q4AgQ7SIBwXF2MrzvH/E9ZqvEY+GaKezpbXHLVvnqkl6dWVpMGOGJ5civ2CM7YWVx4atixrNtVOCW+wNaR7DyVw+jXiumj5ml1rlJdpXT++UvxX3GMtXgb25cXH7+Ri070Wt0alq6WtcdM7PYdw7qCvpv4J+IeHxxa6NSkua7S9V6NHnSyrDmcsT4XT3Rs8Rqi1r0723b+6r03kN5Nc5pa5p5QHFpjyI5LxNHjl4po8vhmsf8zBKKb7tJ3GS92lX/J1TawZI54dJp/5Rh8Gu4qPaGhof42gHwhwHiDZ2B3AzEL63HjlCCjKW6u7612v39+543iMVkSyJVXDNi9e19OfUehAVpNOjysKlDJRjcMY5+ppcA1sZwZnzIiMK2enqZRhUkrbNSmxoEB2rlyj3DCRwSlKTuSoXuaDTu0HfoU3CMlyjXHkmujPH1KkkmNInAHIcl5GVrc6VH0sI1FW7OD1KY6O1IsKLh6tMKOD07FRYOTsVFi5MKOlMDg9AUfqutTDgQcyvmk6dnc1aMSrwIbNcZ88hdS1PqjB4PRlafZ90S54HkBPxTeqXZCWB92U/6Dk+PHon/E8dA8j3G6HDGN5Z6rOWaTLWNIXu+GUzyyqhmkhSxxPP17QsJEyF0qakY7aPk32jNDbpr/7T7g0rXI6jjl6P9R4le9fvoAmPT5eXovfj0PN6hBsFTMX9YUvGLGaOrBLsY13SXmajF3R6OOQoHrkU64ZrRaVrZJKoRwTA4hJ+qA1+Cccq0KddlIljqvdgvBgtY3Xq09CdQ8W4APWRy6rw7Dr545Z1ax29vZt11+RcM0sSaj37i3E7qpWf3lQ6nwA50QXRgF0bmMT5LfT6LHpo7MP1eqV2lfp7EyyubuXU3ONNNbh9pVH/ANOqi8dNtJP+kf6gvE0Clp/FNRga/qVNe/r+b+47c9ZNNCa/t4ZucBBu+D1bNmalM6g3mYf3rY9Rqb6heZ4hWg8cx6vJxCapv042v7uH8i8S83TOMeqPLcNpFrdozkHBnpHIr9GwpKCa7nzeplc69Bpp+gtznaPUObq4S13/AG7ktHo5pcR/u+C+Txvy/pNOMf8A7MKb+yVL8Ed8pbtCr7S/QbqdkdVjTuWVqTXUW1HFzSXNcwFz2jYQ8OJbt0HJcS+lDweL5NJLFNqbiknSafR/+L6nQtEp4FJyXR36UZlhXbVZqkD+ZsAw7nEzj2L7bofK54Swzqvk/YOyzacmTHU/gMBNzaMZZ5rhFqrtI+QQk2KCcnyeb43xQiaY3/iPQHkPNc2q1Ch8Eevc9rRaROpy6djBleYeuWDk7EdKpATKqwLKhFkwJAVCO0oA4BMD9WOdGy+bR2kNPOUMEQUATqQMWqtO8x5KkyWmAqtMZVolmPxCnK3gzOR8c+1qhFRh/pHxLh+C6c3OBezIw/1GvYzaD9TWnqB8l7+GW6CfsjzskdsmvcYace9aM55dQdRshQy4OmZdzT3ELmyR4PQhIyq7IXl5sdHXFgmmFhGTiXQUFdCdoglWIkoAf4LwwXFQU++pUScA1CWzPTEE+RIXHrda9Jj8xY5Sr/8ANfj/AMGmPGpyq0vmfRe3fZm3Yx14572u0sYKdNoh9UNIB1GdIgCf7TzK+V+jnjetzZFo8cYvlvdK/hjdvhVddufwOzW6eEFvfsq9zyfZvjNOlrpVml1CqNLxzb0ePMfl0X1ni3h09SoZ9O6zY+Yt9H6xfs/31ODT5fLuE+Yy6/7mi6jUsXtuKDg+k77lVuWuaf4X9D5Y8lGPNpPGML0uphtyL60HxJP1i+69Gu3DInjzaafmQdrs+z+ZtN7YWNXxXNkDU5uYGu1eskH3yvI/+N+K6b+XotY1DspWq+VX+FfI0erwT+LJi5MTjvFKVxVD6VIUmBrWBojOmcw0QNwIHRfTeCaDPodM8eoy+ZJycm+e/u3b9b4PN1uSOTJuhGl0NbtDSNC0t7Q4eSazx/KXSGg+wkf5V5XgjWu8U1XiEfqKscX61W5/fz9ptq6xafHhfXq/0FuEcdfbUalDugRVLHODwYdTLSCIwfEC3xDou7xHwXD4jqoane08SaTjw1K7T+znhmWLVSwY3Crvnn0/yYgqGm8vbIBnEzjzwJPsXuR3KK38vu+lv1rt8jnlHHmjtNa14oDviee4/RXVnn5dE1ygfFb0MYXNyds5knb68llmyeXBsNLglkmoyPHOcSZOeq8W7ds+kSSVI6UASFSAmVQiQU0IvKtAS1MRaVQjoQBBamM/WBpr5uzto4UUWFE6ErGQWoEUemgE65WiJZn3TFtBmckfIvtht4FJ3qPcZ/FdUneB/NGWPjJ9h5PhRmk3PKPccfBezoZXgicmpVZGaLBiF1s4pdSHEZUsEI3DVm1Z142Zl1SXJmx2dmORnFeW+tM6US0wnF7RMKF0LkkkJoR0dUO2mgPUXPbG5risyo5pp1RHdloLWAfd0EQWubvM5O4Oy83Q+A6PA8c4JrJB3uT5d9U+zTuqroXn1OSd30fYA/hpFBleB3b3Opz0e0B0H1BJ/wApXtQ1eCWolpV9eMVKvZ9P8/M4nGcYb+1l+E8Sq0Ce6eNJ+8w+Jjv7m7e3dZa3wzTaxLzY8rpJOpL5NfkaYtVPF9Xv27M1f2uyeCa1o5h/moP075+47AXn/wCn+K4ONPqlJemSNv8A9lTLeo08/rQp+z/Rj3D7+xoEPt7WtVrT4XVnt0tPUBpyfZ7Vhn8K8Z1q8vVaiEMb6rGnbXzfb7fmif4vTYnuhFt+5nXtZ1aqalZ5Jc4aiBn0aCQDA5SvotLpMek0ywaZJKK4Xv7vnq+p5U87y5N0+rPZ8a4TaO4cy5YalQ06fdseBpnxkfvGkHDXF3P8F8J4Z4p4jDxuejy7YeZLdJdf7f7f+5Jfuz2M+HC9Ksit7VS/z8jxGkQv0k8BSadirqekyNlLVHbCW9cgeJXALWA7SfYQuLWu0jTT49spMy3tj05ea82qO0pCEMtCoRMKkIsGppAWDVaEWDfJUhMtpTSEdoTCzhKYH6v1L5k7ji9FDKFydCs6UgKuCYC1Rkq0yRG6ZhaxZEj5p9rttqtqZ/lcfiJ/BdUecckZr66Z874PiiCeRM+/Yr1vDn/06fzOXVJvJQ0ypDZ+s5Xa3wcs4fFQpTrGT6rGMrZvKCoO8Tlasyi6Fa9NZSRvCRlXVGCvM1GKuUdmOdoXXKn2NS7StoslhJWhJMp2Azw6s1lRrnNDmjdriQHDoS0gj1BVJOScVLa2uvp78ky+Vn3Ls7fWRtKENoUBV1GnSqPDgajSRI1ZOee+V+U+J6fX/wCoZXvnPy6UpxTTUX8j1scoeVHhK+x8m4pfVDVqOrEd5qIfyALTpgDYARAHkv13QwxYtPCOH6tKn633fuzwMtzm3LrZ6C47KXGmjUpU3VG1aVOoTgCm7T4gZIAGZBPI+S8TT/SfRvJlhnmouE3FdXauk0kb5NBkUVsXVEdkOGC4uGRXpU+7e12lzvHVDHAnuwMEYOZ9kZW/j/jD0eklWKbUotKSXCtV8XdfajLS6PfkVtcP9/M2e3nZ6lQJrtdV116kU6YjS0nxPlxGOcCRHoF4n0T8d1mucdNLbWKPxS/ufZUvzft6s6fENJgxJz7v7l+/zM234hcMpMph40NbUbpGWubVJLtY2dvHlGIK+sn4TpcmWeecbnJxd91t4VPqq/U8Ra6UUoLhK/tsx61Mj/heqZRafQX1wUzqguBbiFsXNluY5fkuXU4nOPwnRhyJP4jHNyRj2QfrC8q10Ozb3RdjgdkUIIAmhFgFSEXaFQFmtVEsu0KkJsJ3fvVE2dpToLI7tAz9Ql6+bo77ID0UBYFIDnORQyutMCHBMQGpTVJktHhftOs9Vm/qCCPcZXXidpr2MZcST9z47w2iXUtIwNTp89sL0vDreGvdmWokozvuEu36QBzOY+C7ss9vBz44bnYtbf4kHpKxxyrJRrNXDg06bNXkN10OSOVxaBVGtJIadt+nvWXmRbo1jGVcmfcUZWGSmdELRlvpLzpR5OlMrCIjJC1TJLqhHJgFdVLgA4k6QGgEzDRJAHQSSY8z1V44qN7VV8uu79RN+o5writW3qCrSdpeOZaHAjoQ4Hos9To8OpxPDlT2v0dflQQnKEtyPqvHu2tCpQdaPLtVSgBUqUwC2nUe0EsLQZInDgJ3jqvhPC/oxq8OpWrxpbYTdRl1cU6vp9q49ztzarG47G+qXKPn3BLkUa9Kq5jopva+G89JmMr9B1+nep0uTCuN8Wr+Z5mOajJSvoa192rubhr2VnBzHu1hpaD3Zkx3ZEEYluZxOFx6HwDR6OcMuGLjKKptP6y77l39fYefPknFp00/w+QmyoYls/8AC96zy5Y1dMYFxqGRlUmYyw7HwK3FIFVRvjlS5ABpCTs6OGKX1s1/3hnrsscmCGX6y59TWE3HoZdSzcz7pke4rgyaWcOY8o3WWMupancDnv6LBFNB2PCokOGq0JhWtVEsI1qoks0KgJhAidKAP0b3y+f2nbZwqIodhmOU0UmWJSoDgUAXaEhkPTQjzPbG3129QeS6tPKmY5EfE7CxMO1k6GuO3Mn09i79DNKL3dEzPUdVS5Yan2frVnPe2m4AmG6hpxtzTlmUpSf3BFKEVE2rXsTUJlxaMRzJyIQ9Sk7JrikaVHsW2SHOf7IHzlTLUtiUX3GmdlaTcaCZ3knPuUrO6qwce5ncR7P0Qf8AC+Lhj2lPdu6itroZ112Wt3s8DXMf/c4g+x0wp2lLLJHj+J8IfSOQY5H8+ilxpm0JqRnuYrKK6VYHQmIvbjxBXi4kTPoaLKY6LtSOVybC06JnAI3PtKpR9A3KuRuk5wwQmS4xfQPToz9fihEt0NtZiIVI5ZdbF3tIJIz1HX081RVqSpkiu04mDG35hVGSZPlyii/d+3Kqy4sDc0pbPRIuMxQUDueavaPzF0ELqxJdO2Meo6rhz6XdJyXodGPMtoOyfIjmFwRNpDYatEQFa1UkSFaxUFloTEWLUxEml6/XqgR9/FMjK8G0doamEmNDDSFmWjtSdBZLUhhQpGVJCYCNZ41sHVwHvwrr4WRfKPG3Fq1tU4AyZPMnzO/tXThfwKjHIvjNWztA7MBKUxxiarbQAeax3WabQbqYOBCpEkPo6R9EKlIlo83xlxPSPILogYyMCoyJjH17ltZDRn3dLVgwZ381aF0PNX/BATLMeR29nRJw9DaOWuJGLWti0w4Qfrbqkn6mt30B90qAqaaANjg3jOk7gT6gfQXdp8m7hnFqls+JG5UtQ1jSfrcrps4YzcpshtDw6oxPpiMHzS6mu9bttgKkDkWn6/JG00TZ1CqTiQUqozyJdS73AKkYiVxRa/fB5EbhEsakaQzSh8hV5rMGPEPj7VjNZYdOfzOqEsU/YmhxgQQ8Z6KI6qP93UctM7tBKXEdWDvyW2PVRn0MnplHkm6qjSfaffCrLOoMIR+K/Uw7SppdPLZePCSs9CS4NhoXQjAuGpiCMVCYzTZ6oEc5vJMRGj1QB98fXXgKJ3tl2VBulQ7Ll6VBZQlMRZj0mikwxqqaHYrcVyFaiS5GXc18tPRwPxWqjwzNy5EuJUx3zh/UfmUsL+ArIuR+0AARIIj4rCM9FlTLsXpVKbeZWjUmRwil5UIGE4qyW6PNX1YbYXTFGTM8W84AlaXRD56ALiyMSQqUkG0z69IQqAz6/DmvwRKb9ylx0MyrwBvIuHx+eUq9y97FHcFOwd8P1T2i8z2L2VmaTw+ZjlETyWuJ7ZWzPN/Mg4mlX4gCAC04+K6fOT7HJHTyjbTIq3wdGCABAGN4xP1yVLOvQj+Gkr9zMqkuyXH0GAPr8UKcX1Z0KO3hROadPiBMztz3+C2TjXDJdt0xl1cESdsZP1lXwlZzeU93AN3EaLDDtTTG5YfkYWUtTjg6d/cX/C5Jq1+aGqd5SIkO/wBhCa1ONmD0+VOq/EpdGg8EOg7wY/RROeKXUvFDUQdoy6doxp8P4rOCwwdo73KclyTXpkggA52Sy5FOLSBJpqwdlw0t8R35DeFx48Vcs2nkvhGg0FbUZBmUgdwQmII2280WFhBbkc5Tsmy4ooAn9lPknaCz66KuV4207LCsrwltHuCNuVO0e4t+0o2huKuu4RsDcCdfhPyxeYWFYP5pbaC7Eb7aOa1iiZC3GawFY+w+9rT+KjTq0yssqaL0LmVbgSpjHfSp2j3EUWCZQ2wovd1xHoEoxdhJqjy9xUk4XZFHPJjvCqonz5e1Z5UaYmV4lScXRy+aMbVWOSZkvsZMDJ8lrvonaG/YiwZA/VRutlVQkbYmVpZIs2y8UEdU7FQnxO3DZC0hyTLgyHM8/r6+a2omyHU8ef1+aVBYL1CKHZxKKArjqjn1FS9CKjp3z0nKHb6jSS6HAD1SoZJARQrJDJRQ7LNYU6FZLWEJibLwUUKywa7qExWGYD19yAsKyfVAhin+iTAMGjrH16qXY6Pfi6Xn7Teyj7sBPYG4C6/hPyyXMs3iUblHlh5gtW4oCFSxEvICF/5p7Bby1LiBBwUeXY/MaNRt3rbkA4+oWWymabrQLiLNT2nrTpH4Fp+Szw8SkvcvKrimBfSIC36mHQhlU7IcRqbHaNWFm4lqQG4qYTSE2ZNWlz+vNbRZnJck2zoz02Ski4sYq1Sd1mo0aWDpP0mZym1YJ0TUvQd0KFDc7AuuaYzuq2SYtyFnXI5AK9j7k7jK4pcNd4Yz6LbHBrkylKzz1Z0HGy6aIA60UMglKgsq4ooZBI6IoLIMIoDpHRFDs4PRQgmvyRQFmu9UUII2oUUFhBVRtEEY/wCCVAFx0QAUM8yEhEiieRlFjLhh6fD9EgPXtqyuSi7B1nkdU0hNmfXuI3H6LRRM3IVq3MnEhWok2cKso2hZZrjPX6/RFBYWkZKVUF2bVpVjGVjKNm0XQS6uD+5PWm4e1lQ7+8LlhGs0kbyd4kyguy4wurZRzeZfAdjBmPeobKSLtbCkoXrVRzPxVJMZApgtmUm6Go3yDawBPqNIo+qBzCFGx7qErm5BECVpGBEpGNWuHgwSB0810qEWZbmKtuHOMfP9VbglyTuG7aqNMkiBz5LOUeeCkzLuL0OLt4MD2LaOOiWxCFpQHQlQWRsih2TgpUBWEUOyNKVBZOnkigsltNAWWawoFZdtM9EBYRtI9EcBZIpeqAsIKR+gkKyzaZSCwgDhlLgCzarkUOwneuSp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AutoShape 4" descr="data:image/jpeg;base64,/9j/4AAQSkZJRgABAQAAAQABAAD/2wCEAAkGBxMTEhUSExMVFRUXGBUXGBgYFxoYHRUXFRgYFxgaFxgYHSggGB0lHRcXITEhJSkrLi4uGB8zODMtNygtLisBCgoKDg0OGhAQGi0lHx8tLS0tLS0tLS0tLS0tLS0tLS0tLS0tLS0tLS0tLS0tLS0tLS0tLS0tLy0tLS0tLS0tLf/AABEIAKgBLAMBEQACEQEDEQH/xAAcAAACAwEBAQEAAAAAAAAAAAADBAECBQAGBwj/xABBEAABAwMCAwUFBQYFAwUAAAABAAIRAwQhEjEFQVEGEyJhcYGRobHwBzLB0eEUI0JSYnIzgpKi8RVTwhYXJEOy/8QAGwEAAwEBAQEBAAAAAAAAAAAAAAECAwQFBgf/xAA6EQACAgEDAgQCCAUDBAMAAAAAAQIRAwQSITFBBRNRYSJxBjKBkaGxwfAUIzNC4RXR8SRygpIWQ1L/2gAMAwEAAhEDEQA/ANu1cvfaPJRp0qmVk0WdWTQMimyUCoq1mU7A5zeSBgqrU0IWc1UANwTEwJKokLbGZCTGiKrkLkBar7FaJIgRkIAhjuSBGnw3ms5lIcc1ZpjoZotUMdFyEASHIAPQdlRJFIbpOWTRaB160KoxE2Jm6zur2huOp3EpOI0wweoKHrVZSNIjIeoouy9N/NS0OwzaimirChymhlg5Ay4KQy0pAQgCodBT6iJ1pUMrrToD5nbNXuM8pDrTlQyhl7ZEqUMFRCbEQ58IoCzcoGZnHeM0rWm19V27tIaMuPMmOgXFl1sceZYqb7t+i/U6cellOG+/l7l21Q4BzTIcJHmDBC74u1aOWq4FnEz9dVoIoQgQayGUSBHXDcoTGAcFViKIEVaxOwNPhrcrOY0aTmLKyqC0eilgiXoQMh7kIAlJ2Ck0CGXVdIlZ1ZV0Zl7d7lbQgQ2ZD74krdQI3GjZkxJOVzz6mselhxXyocSrNC3r4lZOJqmFZcyVLiPcMNqHkoaKGqLlmy0FL0qHZZr0qGmFFRTQ7I78J7Qsh1wAjaFg+/VbRWV79G0LJ75Kh2eJpU4K9ezzkEjKQDNIqWMGxslNgAqtyqTEdRKTA8J9rBLadMgCHSCYEnSWloncDLuceSxyaXHkTyS6o6MOacfgXRg+B9tHOYO+pAR4ZpmNsfcdge9duHTynC0c+acYTo0D2qtcanupn+tjgP8AUAW/FKUXB/EhxW5Whmhxq2f92vSPlrb8iVNoHCXoaNhWYdnNPoQfkUN2TTQ5dMhKLAShUFFYTEFp00go1OG0uaymxoeqLNFFdWUxEP3QM54QmI6k7ZDAtxCrDEoLkb6Hlrq93C61EyszKN4dt991o0Qa9lcucMLCUUi02Hq6yQRtsoTjRfJsUnmGtWLS6mqGSyMndZ2XtKtuSD1CHFMExqleqHAreMVLwATKhQsbkLvvSSGzlXs7k7h2mTG6zdWaIUfcwc9VajZO4YpVJG6hqilyFDsKSgT6gbuVSViuhd180c1Wxi3GPp967jjIlFDGKRUsCsQ5HYCKjDMppgUqBAHkPtPoh9m138tQfFrh84WmNWpL2GnUkzwXAj4I8yvR0f8ASObWKp2M1mgzzW7SfDIg2jNq8PB2x5clzT0q6xOuOdrhiNS2LT933LllilHqrN1NMvTvag+7VqN8g9zfkVKjF9CvsGW8aum7XFX2vJ+aHBoVRYVnai8G1d3taw/NqVBsj6DdPtveDd1N3rTH/jCKoXlxNWy+0y6ZvSt3f5Xg/wD7UvGpdyfLQ5/7qVSfFas9lRw+bSl5Vdx+WvUPQ+1Jv8dq4f21Q75sCHjJ8r3H6f2n2jiNVKu3/Kw/+f4KVBg8b9R2j2+snH/Fcz+9jh8QCPin5cvQl42a3DuOW9U/u61J56Ne2fdMpONEbWuqCcXreAp41yJnjH3Uu6brqMgVq/xSeU8kMKNi1vADGwj4rKUbKTodZxEFwH0Vm8ZSmehp3AiVzyibxkMuqysqNLE31cwrSJAPpEmJI9FakkQ42adhac3LGc/QuMB02mdSjfxRe3ku2SYSdDFrm15xlVGYOBFsIwESEhiq7SJMKUrKbpGDecQe6dLT7sQuqGNLqYSm+x5+8q19WGkrojGFGdyPTELIAYpqrAuMFIC5EqQDluFIxG6GFpETPMdsm6rOoOhYfiG/j8F0YPr/ADTIm6VnzTgroa7ycV2aH6rXoxatW17o0LiQdQ25rrao5cbTW1gy4ESEk7NVa4YvXIjPNRJpGkU+wpVogrGeKMzeM2hZ9MjYrneGcfqs0Uk+pQuPMe7Cjc19aJVeh0g80XF9A5R0Qk0gslwS5AHPVF+ozoTpASimI4DqJRbA1bS9rtEMq1AOgcY/0zHwT4JaQ1a8UqtPjAcNjiDB8xj3hOzN4k+h6DhtVr5LXA+XMeRCGzBxafI2KsGPekIZsHzWb7h+Sl/VGup7LR4RI6rms1oWrXZByo2mm4Ea8mU64FdmxY1Ad91hI2Q+LkATuo22O6Fn8XIMRyVrCjN5BJ3GvGBO5+a18nglZOTbFbU1ctcnTfBSgVTIOrUNUyJCFKgcQbaIGIT3WKqEqtuJ5e5XuE0BDsLpOcLTbhJsAVYpoAtB3NJghlxxCgoz77GVpAlnmu0UG3q/2/Ig/gunDxNET+qfM+ExNQeh+f5Lr0vE5r7SdTbUWaDydPou19DkSqRnufpMjbosZcdDsS3KmWeQ4eu4Q0pISuLE9RBg+w9VzpuL2s3pNWi5K0slEFgQ0mPc0BqWwWMtPFlrIBdRcFk8M49DRTTKB0eSzun6DoKNJ3x5jI9y0+F9fvXQl2uhYWxxphw9VXkPrHknzF34L9yOYLfiFW1d+Cd77chaXD3v1GmNQa0vd/S0FoJ9JcPoLLI4QcU3W50vd9a+5OhxnafHQPa0Hjl8lp5M3xRPnQXNjLqDiPECPd+CFhldMXnQ7Ma4U5od4MGDHqMweoIkLqeJShSObPklFbn0/Q1K1XMjn8Pr8FwNVwXaatBrC8DHg8xEe3f4JNWgR7w3TWgcwWyPI75XNtZtZl3lXVsRM/BNKhWFotBaPEMfW/NQ3yWhulcgbOUuNjTK1eLhoknCqOG+hMshn2/GWvqEAyI3WrxVEz32wFJrmVu8mWmcdVTacaBKnZ662ugQFwyjydaYY1NkgNWhVbpgrCSdmqaEuIXGkYWkI2RJ0YdS8MroUTJyGKbcLVmIek1SwA3DFSYA6ZhNgHFXCloBe7fiCnFAeb4oJZUb1a73wuiDqSZEuUfMeHj968eXyK68D/nSX76iz/0os029OsrvOOXqZtUwSFhJnbHlWCY+DIWadMtq0RctBE8vklkipIMbadCNR5nO/wA1xTnJPk6ElXBZtYhNZGuonBMO2rK6YzszcaLSqsXAKqT0CzyNvhIuIWlbNOQSCqWCD5ToiWSS4YUWsEEGMifL1A3SlicbaIWRPhn0j/01a1rOncuumAUaJFZ1Npdr7sSDDoLX6YBkdMdfiF9IdZpddk0vkv8AmTuG/jbu692nG+Vyeg9HDJBZE+i5r2E/s4rWwuA17H95U1MYQQWQ9sFr2xmc5yM7L0/pdg1ctHvwSWyFSkq+K13T/Tj7Tl8PnBZKmuWd2+sKNCsxtCm1tJzJDmuLg9wcQ6XEnLYAjlPmt/olrc+r0056mblPdVPilVrj35MvEccYTSgqVfiZV/w51F4a4yHMZUaR/Ex4kGPePUFe9otdj1UHOPDUnFp9pJ8o4s+KWJ16q79gAt2zzE8xg/BehXFI545ZdOvzAXJe0aSHOE5dERH8PmeZP9QXHkx7+V1OrFOL6Ovb9f8AAzw7xQ7ouJ2uDej0lS8JpEAw4EQfbkKK5KMRvFy2A6d/km4oSHKXGgGnmeijZyVZI41LR57qlj5JchGrfk/eytUq6EdTrG4a06t3dPLyTasZt0uLh0TjcLJ4itw5/wBY0RzHko8my1ko1LPi7XjfbcHksZYXEtZLNRl+AN1i4GikYvHeO6BAkkroxYbM5ZDyz+0Tienln8F0+SjLcz6LRC5WUHhSMo4oEJvC0sCrXnmihEOMoGZl3b+Xr8VcWJo+R2ci4cP7h7oK7ML/AJ7JzL+QvsNQ4K9JHH2Mu/YWvM7OyPXmFxZG4yp9+h2YJKUPkK6lFm9EOrYKmWThjUeQDjKwk1JUy0qKeRWSfZlFwVqrJDU6nVbRmQ4ln9U5cciQzwyzq1qgpUgHPOzdTWz5AvIBPkufUayGkxvLmdRXV0399J/eyo4/Me1H0e77B1DQoVC6nQLaX/ye8P3XNBJcC2Q4xg5A8K+S0v0zgtRlxOMsm6f8qu6fCjz09uDoyeGqk0645PL2HG61JlSlRfoa57XAjDvAHDLTIh0iRn7sZX1mo8JwazLDNqIcxi4125p9fVc0/c8+Oonhjtg+ruzLY9zH94w6HA6mlgA0kGRAGBldUtLGWJ4p/FFqnfNr3Es3O4tbVXNjOoBwfB8TXOAiXNOHYxlVLBFp9m1Vrh18xea7/R9D6S7tJTueG91qp21Vx7prWy1p7rS/SP8AttIIGcAmJXwGDwfP4f4150Yyy40t7fdbrVtf3ST59WuT0p5o5tNtbSb49v8Ag+fuunt+8A4TvzHuX6ZGXc8NYYvpw/Q3KzDp71kHA1N5OAEj2wY9ih8M8yMvi8uf2P0/bOFk37zRpJ5evp7Fnkgp9TXFqpwdPkQ4pWewEHExC4JwcOp6uHLHKriZH7WSZmfNZ7jfaSKxPMqkJjVB8DKohgzUz1TspIgPTsdBmXZ5Jiov+2O6pioapcTcNpn8knFMVGnT44dEE/8AKz8pWO2ZlS+mZK1SEU/aG/yoCj6zSXAzRDAKkYB5TADUCaAEAnYgNSQcJgD1ZymB8gu26b57dvE78V1Y3/1C90vyFNXp37f7mg4L1keeugHiFuHsysc0FONM0083CZgVCQYO/XqvNlJp7ZHqJehQhZykUkDIhRZR0JgdMITaFRcFbJ3yiWEa/ktFPimS0dO3SQM8uiW6pJX1CuD6EftEqBjLfuW1KIotp1RVJ1VjpDXu1AnT5b9T5fKY/ohj86Wdzccu/dFxqoq7Srv7nTPW/CklxVcmZwLg7arXV6z+6t2HLplzj/K3GTtmN9vL2/EvGJ6eUNNp4b881xFdF6t+i/dnLg0qmnkm6gv3SHHdobWmdNCypkDGqt43O845e9c0fBvEc63avWSTfbH8KXtfVlSz4Yf08aa9XyVbxy2firZ0oPOlLCPTkVr/AKNrcPxabWTv0yVJP8mjN6rFPjJiX/jwy11wBj6Zr2j+9Y3L2HFSkOrh/E3zCvTeM5MWZaXxCHlzl9WS/pz9k+z9n/sRl08XHfhe5d0+qGezvZv9rt6pFSi17HNcNRMhkEVNbQPu4aWkT/EMSsvFvHv9N1uNThJwmmnxxuv4afry1JOuKZWm0yzY200mmRwNwdSBGxJj2GB8IX08+p8zrltysm5IYTJhpyOcHokuScd5Ka6iVS7a8w+HNIAjpHOCf1wlKCapnXDFKCuPDRn3fBo8VI6mycc8dOq4smla5iduHXJ/Dl4Ym1unfBCwqup2Xu6AzVSspRJ1JpjonvFVhROsKrFRGtOwosHosKLtre5MVHa0wok1/rdIdH291q5h8TSB6LzVNS6Mra11OQIrUCaAG4AhMAJamIHVAOU0Ao8GYATsKPlHathZxAnaXA+//lbbqy43+/QqKvFNDMdV7SPNVF3DA9FLIXEjFvbcSuHUY9x6uGZnTyK866dM6jlaEQmBCBEQjp0Au0ytYtSE1R9L7Cdlra4trlhuGVDVFIw1pD7d9MvLXEO66j5ESOa+H8f8a1Wk1eGaxOKhu6u1NOuOP+T0NPp4Tg1d3+B5LtJRoULl1Gk6o/uhoc58ZfudIAEAbeeeUL67wfX5tVgjn1CS3dEuaXu/V/gjg1OBQk4w+02+0VcMs7Km0gNdTNU+ZMGf9zl5/gjjl8T1uol1UlFey/aRpq4uOnxY16W/ma3ZXh1tRszxG5Y2o0E6Q4AgQ7SIBwXF2MrzvH/E9ZqvEY+GaKezpbXHLVvnqkl6dWVpMGOGJ5civ2CM7YWVx4atixrNtVOCW+wNaR7DyVw+jXiumj5ml1rlJdpXT++UvxX3GMtXgb25cXH7+Ri070Wt0alq6WtcdM7PYdw7qCvpv4J+IeHxxa6NSkua7S9V6NHnSyrDmcsT4XT3Rs8Rqi1r0723b+6r03kN5Nc5pa5p5QHFpjyI5LxNHjl4po8vhmsf8zBKKb7tJ3GS92lX/J1TawZI54dJp/5Rh8Gu4qPaGhof42gHwhwHiDZ2B3AzEL63HjlCCjKW6u7612v39+543iMVkSyJVXDNi9e19OfUehAVpNOjysKlDJRjcMY5+ppcA1sZwZnzIiMK2enqZRhUkrbNSmxoEB2rlyj3DCRwSlKTuSoXuaDTu0HfoU3CMlyjXHkmujPH1KkkmNInAHIcl5GVrc6VH0sI1FW7OD1KY6O1IsKLh6tMKOD07FRYOTsVFi5MKOlMDg9AUfqutTDgQcyvmk6dnc1aMSrwIbNcZ88hdS1PqjB4PRlafZ90S54HkBPxTeqXZCWB92U/6Dk+PHon/E8dA8j3G6HDGN5Z6rOWaTLWNIXu+GUzyyqhmkhSxxPP17QsJEyF0qakY7aPk32jNDbpr/7T7g0rXI6jjl6P9R4le9fvoAmPT5eXovfj0PN6hBsFTMX9YUvGLGaOrBLsY13SXmajF3R6OOQoHrkU64ZrRaVrZJKoRwTA4hJ+qA1+Cccq0KddlIljqvdgvBgtY3Xq09CdQ8W4APWRy6rw7Dr545Z1ax29vZt11+RcM0sSaj37i3E7qpWf3lQ6nwA50QXRgF0bmMT5LfT6LHpo7MP1eqV2lfp7EyyubuXU3ONNNbh9pVH/ANOqi8dNtJP+kf6gvE0Clp/FNRga/qVNe/r+b+47c9ZNNCa/t4ZucBBu+D1bNmalM6g3mYf3rY9Rqb6heZ4hWg8cx6vJxCapv042v7uH8i8S83TOMeqPLcNpFrdozkHBnpHIr9GwpKCa7nzeplc69Bpp+gtznaPUObq4S13/AG7ktHo5pcR/u+C+Txvy/pNOMf8A7MKb+yVL8Ed8pbtCr7S/QbqdkdVjTuWVqTXUW1HFzSXNcwFz2jYQ8OJbt0HJcS+lDweL5NJLFNqbiknSafR/+L6nQtEp4FJyXR36UZlhXbVZqkD+ZsAw7nEzj2L7bofK54Swzqvk/YOyzacmTHU/gMBNzaMZZ5rhFqrtI+QQk2KCcnyeb43xQiaY3/iPQHkPNc2q1Ch8Eevc9rRaROpy6djBleYeuWDk7EdKpATKqwLKhFkwJAVCO0oA4BMD9WOdGy+bR2kNPOUMEQUATqQMWqtO8x5KkyWmAqtMZVolmPxCnK3gzOR8c+1qhFRh/pHxLh+C6c3OBezIw/1GvYzaD9TWnqB8l7+GW6CfsjzskdsmvcYace9aM55dQdRshQy4OmZdzT3ELmyR4PQhIyq7IXl5sdHXFgmmFhGTiXQUFdCdoglWIkoAf4LwwXFQU++pUScA1CWzPTEE+RIXHrda9Jj8xY5Sr/8ANfj/AMGmPGpyq0vmfRe3fZm3Yx14572u0sYKdNoh9UNIB1GdIgCf7TzK+V+jnjetzZFo8cYvlvdK/hjdvhVddufwOzW6eEFvfsq9zyfZvjNOlrpVml1CqNLxzb0ePMfl0X1ni3h09SoZ9O6zY+Yt9H6xfs/31ODT5fLuE+Yy6/7mi6jUsXtuKDg+k77lVuWuaf4X9D5Y8lGPNpPGML0uphtyL60HxJP1i+69Gu3DInjzaafmQdrs+z+ZtN7YWNXxXNkDU5uYGu1eskH3yvI/+N+K6b+XotY1DspWq+VX+FfI0erwT+LJi5MTjvFKVxVD6VIUmBrWBojOmcw0QNwIHRfTeCaDPodM8eoy+ZJycm+e/u3b9b4PN1uSOTJuhGl0NbtDSNC0t7Q4eSazx/KXSGg+wkf5V5XgjWu8U1XiEfqKscX61W5/fz9ptq6xafHhfXq/0FuEcdfbUalDugRVLHODwYdTLSCIwfEC3xDou7xHwXD4jqoane08SaTjw1K7T+znhmWLVSwY3Crvnn0/yYgqGm8vbIBnEzjzwJPsXuR3KK38vu+lv1rt8jnlHHmjtNa14oDviee4/RXVnn5dE1ygfFb0MYXNyds5knb68llmyeXBsNLglkmoyPHOcSZOeq8W7ds+kSSVI6UASFSAmVQiQU0IvKtAS1MRaVQjoQBBamM/WBpr5uzto4UUWFE6ErGQWoEUemgE65WiJZn3TFtBmckfIvtht4FJ3qPcZ/FdUneB/NGWPjJ9h5PhRmk3PKPccfBezoZXgicmpVZGaLBiF1s4pdSHEZUsEI3DVm1Z142Zl1SXJmx2dmORnFeW+tM6US0wnF7RMKF0LkkkJoR0dUO2mgPUXPbG5risyo5pp1RHdloLWAfd0EQWubvM5O4Oy83Q+A6PA8c4JrJB3uT5d9U+zTuqroXn1OSd30fYA/hpFBleB3b3Opz0e0B0H1BJ/wApXtQ1eCWolpV9eMVKvZ9P8/M4nGcYb+1l+E8Sq0Ce6eNJ+8w+Jjv7m7e3dZa3wzTaxLzY8rpJOpL5NfkaYtVPF9Xv27M1f2uyeCa1o5h/moP075+47AXn/wCn+K4ONPqlJemSNv8A9lTLeo08/rQp+z/Rj3D7+xoEPt7WtVrT4XVnt0tPUBpyfZ7Vhn8K8Z1q8vVaiEMb6rGnbXzfb7fmif4vTYnuhFt+5nXtZ1aqalZ5Jc4aiBn0aCQDA5SvotLpMek0ywaZJKK4Xv7vnq+p5U87y5N0+rPZ8a4TaO4cy5YalQ06fdseBpnxkfvGkHDXF3P8F8J4Z4p4jDxuejy7YeZLdJdf7f7f+5Jfuz2M+HC9Ksit7VS/z8jxGkQv0k8BSadirqekyNlLVHbCW9cgeJXALWA7SfYQuLWu0jTT49spMy3tj05ea82qO0pCEMtCoRMKkIsGppAWDVaEWDfJUhMtpTSEdoTCzhKYH6v1L5k7ji9FDKFydCs6UgKuCYC1Rkq0yRG6ZhaxZEj5p9rttqtqZ/lcfiJ/BdUecckZr66Z874PiiCeRM+/Yr1vDn/06fzOXVJvJQ0ypDZ+s5Xa3wcs4fFQpTrGT6rGMrZvKCoO8Tlasyi6Fa9NZSRvCRlXVGCvM1GKuUdmOdoXXKn2NS7StoslhJWhJMp2Azw6s1lRrnNDmjdriQHDoS0gj1BVJOScVLa2uvp78ky+Vn3Ls7fWRtKENoUBV1GnSqPDgajSRI1ZOee+V+U+J6fX/wCoZXvnPy6UpxTTUX8j1scoeVHhK+x8m4pfVDVqOrEd5qIfyALTpgDYARAHkv13QwxYtPCOH6tKn633fuzwMtzm3LrZ6C47KXGmjUpU3VG1aVOoTgCm7T4gZIAGZBPI+S8TT/SfRvJlhnmouE3FdXauk0kb5NBkUVsXVEdkOGC4uGRXpU+7e12lzvHVDHAnuwMEYOZ9kZW/j/jD0eklWKbUotKSXCtV8XdfajLS6PfkVtcP9/M2e3nZ6lQJrtdV116kU6YjS0nxPlxGOcCRHoF4n0T8d1mucdNLbWKPxS/ufZUvzft6s6fENJgxJz7v7l+/zM234hcMpMph40NbUbpGWubVJLtY2dvHlGIK+sn4TpcmWeecbnJxd91t4VPqq/U8Ra6UUoLhK/tsx61Mj/heqZRafQX1wUzqguBbiFsXNluY5fkuXU4nOPwnRhyJP4jHNyRj2QfrC8q10Ozb3RdjgdkUIIAmhFgFSEXaFQFmtVEsu0KkJsJ3fvVE2dpToLI7tAz9Ql6+bo77ID0UBYFIDnORQyutMCHBMQGpTVJktHhftOs9Vm/qCCPcZXXidpr2MZcST9z47w2iXUtIwNTp89sL0vDreGvdmWokozvuEu36QBzOY+C7ss9vBz44bnYtbf4kHpKxxyrJRrNXDg06bNXkN10OSOVxaBVGtJIadt+nvWXmRbo1jGVcmfcUZWGSmdELRlvpLzpR5OlMrCIjJC1TJLqhHJgFdVLgA4k6QGgEzDRJAHQSSY8z1V44qN7VV8uu79RN+o5writW3qCrSdpeOZaHAjoQ4Hos9To8OpxPDlT2v0dflQQnKEtyPqvHu2tCpQdaPLtVSgBUqUwC2nUe0EsLQZInDgJ3jqvhPC/oxq8OpWrxpbYTdRl1cU6vp9q49ztzarG47G+qXKPn3BLkUa9Kq5jopva+G89JmMr9B1+nep0uTCuN8Wr+Z5mOajJSvoa192rubhr2VnBzHu1hpaD3Zkx3ZEEYluZxOFx6HwDR6OcMuGLjKKptP6y77l39fYefPknFp00/w+QmyoYls/8AC96zy5Y1dMYFxqGRlUmYyw7HwK3FIFVRvjlS5ABpCTs6OGKX1s1/3hnrsscmCGX6y59TWE3HoZdSzcz7pke4rgyaWcOY8o3WWMupancDnv6LBFNB2PCokOGq0JhWtVEsI1qoks0KgJhAidKAP0b3y+f2nbZwqIodhmOU0UmWJSoDgUAXaEhkPTQjzPbG3129QeS6tPKmY5EfE7CxMO1k6GuO3Mn09i79DNKL3dEzPUdVS5Yan2frVnPe2m4AmG6hpxtzTlmUpSf3BFKEVE2rXsTUJlxaMRzJyIQ9Sk7JrikaVHsW2SHOf7IHzlTLUtiUX3GmdlaTcaCZ3knPuUrO6qwce5ncR7P0Qf8AC+Lhj2lPdu6itroZ112Wt3s8DXMf/c4g+x0wp2lLLJHj+J8IfSOQY5H8+ilxpm0JqRnuYrKK6VYHQmIvbjxBXi4kTPoaLKY6LtSOVybC06JnAI3PtKpR9A3KuRuk5wwQmS4xfQPToz9fihEt0NtZiIVI5ZdbF3tIJIz1HX081RVqSpkiu04mDG35hVGSZPlyii/d+3Kqy4sDc0pbPRIuMxQUDueavaPzF0ELqxJdO2Meo6rhz6XdJyXodGPMtoOyfIjmFwRNpDYatEQFa1UkSFaxUFloTEWLUxEml6/XqgR9/FMjK8G0doamEmNDDSFmWjtSdBZLUhhQpGVJCYCNZ41sHVwHvwrr4WRfKPG3Fq1tU4AyZPMnzO/tXThfwKjHIvjNWztA7MBKUxxiarbQAeax3WabQbqYOBCpEkPo6R9EKlIlo83xlxPSPILogYyMCoyJjH17ltZDRn3dLVgwZ381aF0PNX/BATLMeR29nRJw9DaOWuJGLWti0w4Qfrbqkn6mt30B90qAqaaANjg3jOk7gT6gfQXdp8m7hnFqls+JG5UtQ1jSfrcrps4YzcpshtDw6oxPpiMHzS6mu9bttgKkDkWn6/JG00TZ1CqTiQUqozyJdS73AKkYiVxRa/fB5EbhEsakaQzSh8hV5rMGPEPj7VjNZYdOfzOqEsU/YmhxgQQ8Z6KI6qP93UctM7tBKXEdWDvyW2PVRn0MnplHkm6qjSfaffCrLOoMIR+K/Uw7SppdPLZePCSs9CS4NhoXQjAuGpiCMVCYzTZ6oEc5vJMRGj1QB98fXXgKJ3tl2VBulQ7Ll6VBZQlMRZj0mikwxqqaHYrcVyFaiS5GXc18tPRwPxWqjwzNy5EuJUx3zh/UfmUsL+ArIuR+0AARIIj4rCM9FlTLsXpVKbeZWjUmRwil5UIGE4qyW6PNX1YbYXTFGTM8W84AlaXRD56ALiyMSQqUkG0z69IQqAz6/DmvwRKb9ylx0MyrwBvIuHx+eUq9y97FHcFOwd8P1T2i8z2L2VmaTw+ZjlETyWuJ7ZWzPN/Mg4mlX4gCAC04+K6fOT7HJHTyjbTIq3wdGCABAGN4xP1yVLOvQj+Gkr9zMqkuyXH0GAPr8UKcX1Z0KO3hROadPiBMztz3+C2TjXDJdt0xl1cESdsZP1lXwlZzeU93AN3EaLDDtTTG5YfkYWUtTjg6d/cX/C5Jq1+aGqd5SIkO/wBhCa1ONmD0+VOq/EpdGg8EOg7wY/RROeKXUvFDUQdoy6doxp8P4rOCwwdo73KclyTXpkggA52Sy5FOLSBJpqwdlw0t8R35DeFx48Vcs2nkvhGg0FbUZBmUgdwQmII2280WFhBbkc5Tsmy4ooAn9lPknaCz66KuV4207LCsrwltHuCNuVO0e4t+0o2huKuu4RsDcCdfhPyxeYWFYP5pbaC7Eb7aOa1iiZC3GawFY+w+9rT+KjTq0yssqaL0LmVbgSpjHfSp2j3EUWCZQ2wovd1xHoEoxdhJqjy9xUk4XZFHPJjvCqonz5e1Z5UaYmV4lScXRy+aMbVWOSZkvsZMDJ8lrvonaG/YiwZA/VRutlVQkbYmVpZIs2y8UEdU7FQnxO3DZC0hyTLgyHM8/r6+a2omyHU8ef1+aVBYL1CKHZxKKArjqjn1FS9CKjp3z0nKHb6jSS6HAD1SoZJARQrJDJRQ7LNYU6FZLWEJibLwUUKywa7qExWGYD19yAsKyfVAhin+iTAMGjrH16qXY6Pfi6Xn7Teyj7sBPYG4C6/hPyyXMs3iUblHlh5gtW4oCFSxEvICF/5p7Bby1LiBBwUeXY/MaNRt3rbkA4+oWWymabrQLiLNT2nrTpH4Fp+Szw8SkvcvKrimBfSIC36mHQhlU7IcRqbHaNWFm4lqQG4qYTSE2ZNWlz+vNbRZnJck2zoz02Ski4sYq1Sd1mo0aWDpP0mZym1YJ0TUvQd0KFDc7AuuaYzuq2SYtyFnXI5AK9j7k7jK4pcNd4Yz6LbHBrkylKzz1Z0HGy6aIA60UMglKgsq4ooZBI6IoLIMIoDpHRFDs4PRQgmvyRQFmu9UUII2oUUFhBVRtEEY/wCCVAFx0QAUM8yEhEiieRlFjLhh6fD9EgPXtqyuSi7B1nkdU0hNmfXuI3H6LRRM3IVq3MnEhWok2cKso2hZZrjPX6/RFBYWkZKVUF2bVpVjGVjKNm0XQS6uD+5PWm4e1lQ7+8LlhGs0kbyd4kyguy4wurZRzeZfAdjBmPeobKSLtbCkoXrVRzPxVJMZApgtmUm6Go3yDawBPqNIo+qBzCFGx7qErm5BECVpGBEpGNWuHgwSB0810qEWZbmKtuHOMfP9VbglyTuG7aqNMkiBz5LOUeeCkzLuL0OLt4MD2LaOOiWxCFpQHQlQWRsih2TgpUBWEUOyNKVBZOnkigsltNAWWawoFZdtM9EBYRtI9EcBZIpeqAsIKR+gkKyzaZSCwgDhlLgCzarkUOwneuSp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95536" y="1203598"/>
            <a:ext cx="828092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tabLst>
                <a:tab pos="3316288" algn="l"/>
                <a:tab pos="3586163" algn="l"/>
              </a:tabLs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Copyright contract law	Collective rights management</a:t>
            </a:r>
          </a:p>
          <a:p>
            <a:pPr>
              <a:spcAft>
                <a:spcPts val="1200"/>
              </a:spcAft>
              <a:tabLst>
                <a:tab pos="3316288" algn="l"/>
                <a:tab pos="3586163" algn="l"/>
              </a:tabLs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	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1965: legalization of private copying</a:t>
            </a:r>
          </a:p>
          <a:p>
            <a:pPr>
              <a:spcAft>
                <a:spcPts val="600"/>
              </a:spcAft>
              <a:tabLst>
                <a:tab pos="3316288" algn="l"/>
                <a:tab pos="3586163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	digital world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what is “liability approach”?</a:t>
            </a:r>
          </a:p>
          <a:p>
            <a:pPr>
              <a:spcAft>
                <a:spcPts val="600"/>
              </a:spcAft>
              <a:tabLst>
                <a:tab pos="3316288" algn="l"/>
                <a:tab pos="3586163" algn="l"/>
                <a:tab pos="3854450" algn="l"/>
              </a:tabLst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▪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legalized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Aft>
                <a:spcPts val="600"/>
              </a:spcAft>
              <a:tabLst>
                <a:tab pos="3316288" algn="l"/>
                <a:tab pos="3586163" algn="l"/>
                <a:tab pos="3854450" algn="l"/>
              </a:tabLst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▪	players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enabling uses?</a:t>
            </a:r>
          </a:p>
          <a:p>
            <a:pPr>
              <a:spcAft>
                <a:spcPts val="600"/>
              </a:spcAft>
              <a:tabLst>
                <a:tab pos="3316288" algn="l"/>
                <a:tab pos="3586163" algn="l"/>
                <a:tab pos="3854450" algn="l"/>
              </a:tabLst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▪	price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system?</a:t>
            </a:r>
          </a:p>
          <a:p>
            <a:pPr>
              <a:spcAft>
                <a:spcPts val="1800"/>
              </a:spcAft>
              <a:tabLst>
                <a:tab pos="3316288" algn="l"/>
                <a:tab pos="3586163" algn="l"/>
                <a:tab pos="3854450" algn="l"/>
              </a:tabLst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▪	collection/distribution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system?</a:t>
            </a:r>
          </a:p>
          <a:p>
            <a:pPr>
              <a:spcAft>
                <a:spcPts val="1800"/>
              </a:spcAft>
              <a:tabLst>
                <a:tab pos="3316288" algn="l"/>
                <a:tab pos="3586163" algn="l"/>
                <a:tab pos="3854450" algn="l"/>
              </a:tabLst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beneficiaries?</a:t>
            </a:r>
            <a:endParaRPr lang="en-US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3316288" algn="l"/>
                <a:tab pos="3586163" algn="l"/>
                <a:tab pos="3854450" algn="l"/>
              </a:tabLst>
            </a:pP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3014719" y="1383762"/>
            <a:ext cx="504056" cy="0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09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llipse 18"/>
          <p:cNvSpPr/>
          <p:nvPr/>
        </p:nvSpPr>
        <p:spPr>
          <a:xfrm>
            <a:off x="6469560" y="2589680"/>
            <a:ext cx="2369573" cy="486126"/>
          </a:xfrm>
          <a:prstGeom prst="ellipse">
            <a:avLst/>
          </a:prstGeom>
          <a:solidFill>
            <a:srgbClr val="FF0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6480068" y="4227934"/>
            <a:ext cx="1548316" cy="486126"/>
          </a:xfrm>
          <a:prstGeom prst="ellipse">
            <a:avLst/>
          </a:prstGeom>
          <a:solidFill>
            <a:srgbClr val="FF0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6228184" y="3459653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CJEU, C-167/08 (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Padawan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…)</a:t>
            </a:r>
          </a:p>
          <a:p>
            <a:pPr marL="285750" indent="-285750">
              <a:buFont typeface="Wingdings"/>
              <a:buChar char="à"/>
            </a:pP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harm suffered by </a:t>
            </a:r>
          </a:p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right holder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ts val="900"/>
              </a:spcBef>
              <a:tabLst>
                <a:tab pos="447675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 	“Remuneration” – or “compensation”?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 smtClean="0"/>
              <a:t>Max Planck Institute </a:t>
            </a:r>
            <a:r>
              <a:rPr lang="de-DE" dirty="0" err="1" smtClean="0"/>
              <a:t>for</a:t>
            </a:r>
            <a:r>
              <a:rPr lang="de-DE" dirty="0" smtClean="0"/>
              <a:t> Innovation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Competition</a:t>
            </a:r>
            <a:r>
              <a:rPr lang="de-DE" dirty="0" smtClean="0"/>
              <a:t> | </a:t>
            </a:r>
            <a:r>
              <a:rPr lang="de-DE" dirty="0" err="1" smtClean="0"/>
              <a:t>Munich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98F7-1F11-42B5-8319-C7184214C8CE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3" name="AutoShape 2" descr="data:image/jpeg;base64,/9j/4AAQSkZJRgABAQAAAQABAAD/2wCEAAkGBxMTEhUSExMVFRUXGBUXGBgYFxoYHRUXFRgYFxgaFxgYHSggGB0lHRcXITEhJSkrLi4uGB8zODMtNygtLisBCgoKDg0OGhAQGi0lHx8tLS0tLS0tLS0tLS0tLS0tLS0tLS0tLS0tLS0tLS0tLS0tLS0tLS0tLy0tLS0tLS0tLf/AABEIAKgBLAMBEQACEQEDEQH/xAAcAAACAwEBAQEAAAAAAAAAAAADBAECBQAGBwj/xABBEAABAwMCAwUFBQYFAwUAAAABAAIRAwQhEjEFQVEGEyJhcYGRobHwBzLB0eEUI0JSYnIzgpKi8RVTwhYXJEOy/8QAGwEAAwEBAQEBAAAAAAAAAAAAAAECAwQFBgf/xAA6EQACAgEDAgQCCAUDBAMAAAAAAQIRAwQSITFBBRNRYSJxBjKBkaGxwfAUIzNC4RXR8SRygpIWQ1L/2gAMAwEAAhEDEQA/ANu1cvfaPJRp0qmVk0WdWTQMimyUCoq1mU7A5zeSBgqrU0IWc1UANwTEwJKokLbGZCTGiKrkLkBar7FaJIgRkIAhjuSBGnw3ms5lIcc1ZpjoZotUMdFyEASHIAPQdlRJFIbpOWTRaB160KoxE2Jm6zur2huOp3EpOI0wweoKHrVZSNIjIeoouy9N/NS0OwzaimirChymhlg5Ay4KQy0pAQgCodBT6iJ1pUMrrToD5nbNXuM8pDrTlQyhl7ZEqUMFRCbEQ58IoCzcoGZnHeM0rWm19V27tIaMuPMmOgXFl1sceZYqb7t+i/U6cellOG+/l7l21Q4BzTIcJHmDBC74u1aOWq4FnEz9dVoIoQgQayGUSBHXDcoTGAcFViKIEVaxOwNPhrcrOY0aTmLKyqC0eilgiXoQMh7kIAlJ2Ck0CGXVdIlZ1ZV0Zl7d7lbQgQ2ZD74krdQI3GjZkxJOVzz6mselhxXyocSrNC3r4lZOJqmFZcyVLiPcMNqHkoaKGqLlmy0FL0qHZZr0qGmFFRTQ7I78J7Qsh1wAjaFg+/VbRWV79G0LJ75Kh2eJpU4K9ezzkEjKQDNIqWMGxslNgAqtyqTEdRKTA8J9rBLadMgCHSCYEnSWloncDLuceSxyaXHkTyS6o6MOacfgXRg+B9tHOYO+pAR4ZpmNsfcdge9duHTynC0c+acYTo0D2qtcanupn+tjgP8AUAW/FKUXB/EhxW5Whmhxq2f92vSPlrb8iVNoHCXoaNhWYdnNPoQfkUN2TTQ5dMhKLAShUFFYTEFp00go1OG0uaymxoeqLNFFdWUxEP3QM54QmI6k7ZDAtxCrDEoLkb6Hlrq93C61EyszKN4dt991o0Qa9lcucMLCUUi02Hq6yQRtsoTjRfJsUnmGtWLS6mqGSyMndZ2XtKtuSD1CHFMExqleqHAreMVLwATKhQsbkLvvSSGzlXs7k7h2mTG6zdWaIUfcwc9VajZO4YpVJG6hqilyFDsKSgT6gbuVSViuhd180c1Wxi3GPp967jjIlFDGKRUsCsQ5HYCKjDMppgUqBAHkPtPoh9m138tQfFrh84WmNWpL2GnUkzwXAj4I8yvR0f8ASObWKp2M1mgzzW7SfDIg2jNq8PB2x5clzT0q6xOuOdrhiNS2LT933LllilHqrN1NMvTvag+7VqN8g9zfkVKjF9CvsGW8aum7XFX2vJ+aHBoVRYVnai8G1d3taw/NqVBsj6DdPtveDd1N3rTH/jCKoXlxNWy+0y6ZvSt3f5Xg/wD7UvGpdyfLQ5/7qVSfFas9lRw+bSl5Vdx+WvUPQ+1Jv8dq4f21Q75sCHjJ8r3H6f2n2jiNVKu3/Kw/+f4KVBg8b9R2j2+snH/Fcz+9jh8QCPin5cvQl42a3DuOW9U/u61J56Ne2fdMpONEbWuqCcXreAp41yJnjH3Uu6brqMgVq/xSeU8kMKNi1vADGwj4rKUbKTodZxEFwH0Vm8ZSmehp3AiVzyibxkMuqysqNLE31cwrSJAPpEmJI9FakkQ42adhac3LGc/QuMB02mdSjfxRe3ku2SYSdDFrm15xlVGYOBFsIwESEhiq7SJMKUrKbpGDecQe6dLT7sQuqGNLqYSm+x5+8q19WGkrojGFGdyPTELIAYpqrAuMFIC5EqQDluFIxG6GFpETPMdsm6rOoOhYfiG/j8F0YPr/ADTIm6VnzTgroa7ycV2aH6rXoxatW17o0LiQdQ25rrao5cbTW1gy4ESEk7NVa4YvXIjPNRJpGkU+wpVogrGeKMzeM2hZ9MjYrneGcfqs0Uk+pQuPMe7Cjc19aJVeh0g80XF9A5R0Qk0gslwS5AHPVF+ozoTpASimI4DqJRbA1bS9rtEMq1AOgcY/0zHwT4JaQ1a8UqtPjAcNjiDB8xj3hOzN4k+h6DhtVr5LXA+XMeRCGzBxafI2KsGPekIZsHzWb7h+Sl/VGup7LR4RI6rms1oWrXZByo2mm4Ea8mU64FdmxY1Ad91hI2Q+LkATuo22O6Fn8XIMRyVrCjN5BJ3GvGBO5+a18nglZOTbFbU1ctcnTfBSgVTIOrUNUyJCFKgcQbaIGIT3WKqEqtuJ5e5XuE0BDsLpOcLTbhJsAVYpoAtB3NJghlxxCgoz77GVpAlnmu0UG3q/2/Ig/gunDxNET+qfM+ExNQeh+f5Lr0vE5r7SdTbUWaDydPou19DkSqRnufpMjbosZcdDsS3KmWeQ4eu4Q0pISuLE9RBg+w9VzpuL2s3pNWi5K0slEFgQ0mPc0BqWwWMtPFlrIBdRcFk8M49DRTTKB0eSzun6DoKNJ3x5jI9y0+F9fvXQl2uhYWxxphw9VXkPrHknzF34L9yOYLfiFW1d+Cd77chaXD3v1GmNQa0vd/S0FoJ9JcPoLLI4QcU3W50vd9a+5OhxnafHQPa0Hjl8lp5M3xRPnQXNjLqDiPECPd+CFhldMXnQ7Ma4U5od4MGDHqMweoIkLqeJShSObPklFbn0/Q1K1XMjn8Pr8FwNVwXaatBrC8DHg8xEe3f4JNWgR7w3TWgcwWyPI75XNtZtZl3lXVsRM/BNKhWFotBaPEMfW/NQ3yWhulcgbOUuNjTK1eLhoknCqOG+hMshn2/GWvqEAyI3WrxVEz32wFJrmVu8mWmcdVTacaBKnZ662ugQFwyjydaYY1NkgNWhVbpgrCSdmqaEuIXGkYWkI2RJ0YdS8MroUTJyGKbcLVmIek1SwA3DFSYA6ZhNgHFXCloBe7fiCnFAeb4oJZUb1a73wuiDqSZEuUfMeHj968eXyK68D/nSX76iz/0os029OsrvOOXqZtUwSFhJnbHlWCY+DIWadMtq0RctBE8vklkipIMbadCNR5nO/wA1xTnJPk6ElXBZtYhNZGuonBMO2rK6YzszcaLSqsXAKqT0CzyNvhIuIWlbNOQSCqWCD5ToiWSS4YUWsEEGMifL1A3SlicbaIWRPhn0j/01a1rOncuumAUaJFZ1Npdr7sSDDoLX6YBkdMdfiF9IdZpddk0vkv8AmTuG/jbu692nG+Vyeg9HDJBZE+i5r2E/s4rWwuA17H95U1MYQQWQ9sFr2xmc5yM7L0/pdg1ctHvwSWyFSkq+K13T/Tj7Tl8PnBZKmuWd2+sKNCsxtCm1tJzJDmuLg9wcQ6XEnLYAjlPmt/olrc+r0056mblPdVPilVrj35MvEccYTSgqVfiZV/w51F4a4yHMZUaR/Ex4kGPePUFe9otdj1UHOPDUnFp9pJ8o4s+KWJ16q79gAt2zzE8xg/BehXFI545ZdOvzAXJe0aSHOE5dERH8PmeZP9QXHkx7+V1OrFOL6Ovb9f8AAzw7xQ7ouJ2uDej0lS8JpEAw4EQfbkKK5KMRvFy2A6d/km4oSHKXGgGnmeijZyVZI41LR57qlj5JchGrfk/eytUq6EdTrG4a06t3dPLyTasZt0uLh0TjcLJ4itw5/wBY0RzHko8my1ko1LPi7XjfbcHksZYXEtZLNRl+AN1i4GikYvHeO6BAkkroxYbM5ZDyz+0Tienln8F0+SjLcz6LRC5WUHhSMo4oEJvC0sCrXnmihEOMoGZl3b+Xr8VcWJo+R2ci4cP7h7oK7ML/AJ7JzL+QvsNQ4K9JHH2Mu/YWvM7OyPXmFxZG4yp9+h2YJKUPkK6lFm9EOrYKmWThjUeQDjKwk1JUy0qKeRWSfZlFwVqrJDU6nVbRmQ4ln9U5cciQzwyzq1qgpUgHPOzdTWz5AvIBPkufUayGkxvLmdRXV0399J/eyo4/Me1H0e77B1DQoVC6nQLaX/ye8P3XNBJcC2Q4xg5A8K+S0v0zgtRlxOMsm6f8qu6fCjz09uDoyeGqk0645PL2HG61JlSlRfoa57XAjDvAHDLTIh0iRn7sZX1mo8JwazLDNqIcxi4125p9fVc0/c8+Oonhjtg+ruzLY9zH94w6HA6mlgA0kGRAGBldUtLGWJ4p/FFqnfNr3Es3O4tbVXNjOoBwfB8TXOAiXNOHYxlVLBFp9m1Vrh18xea7/R9D6S7tJTueG91qp21Vx7prWy1p7rS/SP8AttIIGcAmJXwGDwfP4f4150Yyy40t7fdbrVtf3ST59WuT0p5o5tNtbSb49v8Ag+fuunt+8A4TvzHuX6ZGXc8NYYvpw/Q3KzDp71kHA1N5OAEj2wY9ih8M8yMvi8uf2P0/bOFk37zRpJ5evp7Fnkgp9TXFqpwdPkQ4pWewEHExC4JwcOp6uHLHKriZH7WSZmfNZ7jfaSKxPMqkJjVB8DKohgzUz1TspIgPTsdBmXZ5Jiov+2O6pioapcTcNpn8knFMVGnT44dEE/8AKz8pWO2ZlS+mZK1SEU/aG/yoCj6zSXAzRDAKkYB5TADUCaAEAnYgNSQcJgD1ZymB8gu26b57dvE78V1Y3/1C90vyFNXp37f7mg4L1keeugHiFuHsysc0FONM0083CZgVCQYO/XqvNlJp7ZHqJehQhZykUkDIhRZR0JgdMITaFRcFbJ3yiWEa/ktFPimS0dO3SQM8uiW6pJX1CuD6EftEqBjLfuW1KIotp1RVJ1VjpDXu1AnT5b9T5fKY/ohj86Wdzccu/dFxqoq7Srv7nTPW/CklxVcmZwLg7arXV6z+6t2HLplzj/K3GTtmN9vL2/EvGJ6eUNNp4b881xFdF6t+i/dnLg0qmnkm6gv3SHHdobWmdNCypkDGqt43O845e9c0fBvEc63avWSTfbH8KXtfVlSz4Yf08aa9XyVbxy2firZ0oPOlLCPTkVr/AKNrcPxabWTv0yVJP8mjN6rFPjJiX/jwy11wBj6Zr2j+9Y3L2HFSkOrh/E3zCvTeM5MWZaXxCHlzl9WS/pz9k+z9n/sRl08XHfhe5d0+qGezvZv9rt6pFSi17HNcNRMhkEVNbQPu4aWkT/EMSsvFvHv9N1uNThJwmmnxxuv4afry1JOuKZWm0yzY200mmRwNwdSBGxJj2GB8IX08+p8zrltysm5IYTJhpyOcHokuScd5Ka6iVS7a8w+HNIAjpHOCf1wlKCapnXDFKCuPDRn3fBo8VI6mycc8dOq4smla5iduHXJ/Dl4Ym1unfBCwqup2Xu6AzVSspRJ1JpjonvFVhROsKrFRGtOwosHosKLtre5MVHa0wok1/rdIdH291q5h8TSB6LzVNS6Mra11OQIrUCaAG4AhMAJamIHVAOU0Ao8GYATsKPlHathZxAnaXA+//lbbqy43+/QqKvFNDMdV7SPNVF3DA9FLIXEjFvbcSuHUY9x6uGZnTyK866dM6jlaEQmBCBEQjp0Au0ytYtSE1R9L7Cdlra4trlhuGVDVFIw1pD7d9MvLXEO66j5ESOa+H8f8a1Wk1eGaxOKhu6u1NOuOP+T0NPp4Tg1d3+B5LtJRoULl1Gk6o/uhoc58ZfudIAEAbeeeUL67wfX5tVgjn1CS3dEuaXu/V/gjg1OBQk4w+02+0VcMs7Km0gNdTNU+ZMGf9zl5/gjjl8T1uol1UlFey/aRpq4uOnxY16W/ma3ZXh1tRszxG5Y2o0E6Q4AgQ7SIBwXF2MrzvH/E9ZqvEY+GaKezpbXHLVvnqkl6dWVpMGOGJ5civ2CM7YWVx4atixrNtVOCW+wNaR7DyVw+jXiumj5ml1rlJdpXT++UvxX3GMtXgb25cXH7+Ri070Wt0alq6WtcdM7PYdw7qCvpv4J+IeHxxa6NSkua7S9V6NHnSyrDmcsT4XT3Rs8Rqi1r0723b+6r03kN5Nc5pa5p5QHFpjyI5LxNHjl4po8vhmsf8zBKKb7tJ3GS92lX/J1TawZI54dJp/5Rh8Gu4qPaGhof42gHwhwHiDZ2B3AzEL63HjlCCjKW6u7612v39+543iMVkSyJVXDNi9e19OfUehAVpNOjysKlDJRjcMY5+ppcA1sZwZnzIiMK2enqZRhUkrbNSmxoEB2rlyj3DCRwSlKTuSoXuaDTu0HfoU3CMlyjXHkmujPH1KkkmNInAHIcl5GVrc6VH0sI1FW7OD1KY6O1IsKLh6tMKOD07FRYOTsVFi5MKOlMDg9AUfqutTDgQcyvmk6dnc1aMSrwIbNcZ88hdS1PqjB4PRlafZ90S54HkBPxTeqXZCWB92U/6Dk+PHon/E8dA8j3G6HDGN5Z6rOWaTLWNIXu+GUzyyqhmkhSxxPP17QsJEyF0qakY7aPk32jNDbpr/7T7g0rXI6jjl6P9R4le9fvoAmPT5eXovfj0PN6hBsFTMX9YUvGLGaOrBLsY13SXmajF3R6OOQoHrkU64ZrRaVrZJKoRwTA4hJ+qA1+Cccq0KddlIljqvdgvBgtY3Xq09CdQ8W4APWRy6rw7Dr545Z1ax29vZt11+RcM0sSaj37i3E7qpWf3lQ6nwA50QXRgF0bmMT5LfT6LHpo7MP1eqV2lfp7EyyubuXU3ONNNbh9pVH/ANOqi8dNtJP+kf6gvE0Clp/FNRga/qVNe/r+b+47c9ZNNCa/t4ZucBBu+D1bNmalM6g3mYf3rY9Rqb6heZ4hWg8cx6vJxCapv042v7uH8i8S83TOMeqPLcNpFrdozkHBnpHIr9GwpKCa7nzeplc69Bpp+gtznaPUObq4S13/AG7ktHo5pcR/u+C+Txvy/pNOMf8A7MKb+yVL8Ed8pbtCr7S/QbqdkdVjTuWVqTXUW1HFzSXNcwFz2jYQ8OJbt0HJcS+lDweL5NJLFNqbiknSafR/+L6nQtEp4FJyXR36UZlhXbVZqkD+ZsAw7nEzj2L7bofK54Swzqvk/YOyzacmTHU/gMBNzaMZZ5rhFqrtI+QQk2KCcnyeb43xQiaY3/iPQHkPNc2q1Ch8Eevc9rRaROpy6djBleYeuWDk7EdKpATKqwLKhFkwJAVCO0oA4BMD9WOdGy+bR2kNPOUMEQUATqQMWqtO8x5KkyWmAqtMZVolmPxCnK3gzOR8c+1qhFRh/pHxLh+C6c3OBezIw/1GvYzaD9TWnqB8l7+GW6CfsjzskdsmvcYace9aM55dQdRshQy4OmZdzT3ELmyR4PQhIyq7IXl5sdHXFgmmFhGTiXQUFdCdoglWIkoAf4LwwXFQU++pUScA1CWzPTEE+RIXHrda9Jj8xY5Sr/8ANfj/AMGmPGpyq0vmfRe3fZm3Yx14572u0sYKdNoh9UNIB1GdIgCf7TzK+V+jnjetzZFo8cYvlvdK/hjdvhVddufwOzW6eEFvfsq9zyfZvjNOlrpVml1CqNLxzb0ePMfl0X1ni3h09SoZ9O6zY+Yt9H6xfs/31ODT5fLuE+Yy6/7mi6jUsXtuKDg+k77lVuWuaf4X9D5Y8lGPNpPGML0uphtyL60HxJP1i+69Gu3DInjzaafmQdrs+z+ZtN7YWNXxXNkDU5uYGu1eskH3yvI/+N+K6b+XotY1DspWq+VX+FfI0erwT+LJi5MTjvFKVxVD6VIUmBrWBojOmcw0QNwIHRfTeCaDPodM8eoy+ZJycm+e/u3b9b4PN1uSOTJuhGl0NbtDSNC0t7Q4eSazx/KXSGg+wkf5V5XgjWu8U1XiEfqKscX61W5/fz9ptq6xafHhfXq/0FuEcdfbUalDugRVLHODwYdTLSCIwfEC3xDou7xHwXD4jqoane08SaTjw1K7T+znhmWLVSwY3Crvnn0/yYgqGm8vbIBnEzjzwJPsXuR3KK38vu+lv1rt8jnlHHmjtNa14oDviee4/RXVnn5dE1ygfFb0MYXNyds5knb68llmyeXBsNLglkmoyPHOcSZOeq8W7ds+kSSVI6UASFSAmVQiQU0IvKtAS1MRaVQjoQBBamM/WBpr5uzto4UUWFE6ErGQWoEUemgE65WiJZn3TFtBmckfIvtht4FJ3qPcZ/FdUneB/NGWPjJ9h5PhRmk3PKPccfBezoZXgicmpVZGaLBiF1s4pdSHEZUsEI3DVm1Z142Zl1SXJmx2dmORnFeW+tM6US0wnF7RMKF0LkkkJoR0dUO2mgPUXPbG5risyo5pp1RHdloLWAfd0EQWubvM5O4Oy83Q+A6PA8c4JrJB3uT5d9U+zTuqroXn1OSd30fYA/hpFBleB3b3Opz0e0B0H1BJ/wApXtQ1eCWolpV9eMVKvZ9P8/M4nGcYb+1l+E8Sq0Ce6eNJ+8w+Jjv7m7e3dZa3wzTaxLzY8rpJOpL5NfkaYtVPF9Xv27M1f2uyeCa1o5h/moP075+47AXn/wCn+K4ONPqlJemSNv8A9lTLeo08/rQp+z/Rj3D7+xoEPt7WtVrT4XVnt0tPUBpyfZ7Vhn8K8Z1q8vVaiEMb6rGnbXzfb7fmif4vTYnuhFt+5nXtZ1aqalZ5Jc4aiBn0aCQDA5SvotLpMek0ywaZJKK4Xv7vnq+p5U87y5N0+rPZ8a4TaO4cy5YalQ06fdseBpnxkfvGkHDXF3P8F8J4Z4p4jDxuejy7YeZLdJdf7f7f+5Jfuz2M+HC9Ksit7VS/z8jxGkQv0k8BSadirqekyNlLVHbCW9cgeJXALWA7SfYQuLWu0jTT49spMy3tj05ea82qO0pCEMtCoRMKkIsGppAWDVaEWDfJUhMtpTSEdoTCzhKYH6v1L5k7ji9FDKFydCs6UgKuCYC1Rkq0yRG6ZhaxZEj5p9rttqtqZ/lcfiJ/BdUecckZr66Z874PiiCeRM+/Yr1vDn/06fzOXVJvJQ0ypDZ+s5Xa3wcs4fFQpTrGT6rGMrZvKCoO8Tlasyi6Fa9NZSRvCRlXVGCvM1GKuUdmOdoXXKn2NS7StoslhJWhJMp2Azw6s1lRrnNDmjdriQHDoS0gj1BVJOScVLa2uvp78ky+Vn3Ls7fWRtKENoUBV1GnSqPDgajSRI1ZOee+V+U+J6fX/wCoZXvnPy6UpxTTUX8j1scoeVHhK+x8m4pfVDVqOrEd5qIfyALTpgDYARAHkv13QwxYtPCOH6tKn633fuzwMtzm3LrZ6C47KXGmjUpU3VG1aVOoTgCm7T4gZIAGZBPI+S8TT/SfRvJlhnmouE3FdXauk0kb5NBkUVsXVEdkOGC4uGRXpU+7e12lzvHVDHAnuwMEYOZ9kZW/j/jD0eklWKbUotKSXCtV8XdfajLS6PfkVtcP9/M2e3nZ6lQJrtdV116kU6YjS0nxPlxGOcCRHoF4n0T8d1mucdNLbWKPxS/ufZUvzft6s6fENJgxJz7v7l+/zM234hcMpMph40NbUbpGWubVJLtY2dvHlGIK+sn4TpcmWeecbnJxd91t4VPqq/U8Ra6UUoLhK/tsx61Mj/heqZRafQX1wUzqguBbiFsXNluY5fkuXU4nOPwnRhyJP4jHNyRj2QfrC8q10Ozb3RdjgdkUIIAmhFgFSEXaFQFmtVEsu0KkJsJ3fvVE2dpToLI7tAz9Ql6+bo77ID0UBYFIDnORQyutMCHBMQGpTVJktHhftOs9Vm/qCCPcZXXidpr2MZcST9z47w2iXUtIwNTp89sL0vDreGvdmWokozvuEu36QBzOY+C7ss9vBz44bnYtbf4kHpKxxyrJRrNXDg06bNXkN10OSOVxaBVGtJIadt+nvWXmRbo1jGVcmfcUZWGSmdELRlvpLzpR5OlMrCIjJC1TJLqhHJgFdVLgA4k6QGgEzDRJAHQSSY8z1V44qN7VV8uu79RN+o5writW3qCrSdpeOZaHAjoQ4Hos9To8OpxPDlT2v0dflQQnKEtyPqvHu2tCpQdaPLtVSgBUqUwC2nUe0EsLQZInDgJ3jqvhPC/oxq8OpWrxpbYTdRl1cU6vp9q49ztzarG47G+qXKPn3BLkUa9Kq5jopva+G89JmMr9B1+nep0uTCuN8Wr+Z5mOajJSvoa192rubhr2VnBzHu1hpaD3Zkx3ZEEYluZxOFx6HwDR6OcMuGLjKKptP6y77l39fYefPknFp00/w+QmyoYls/8AC96zy5Y1dMYFxqGRlUmYyw7HwK3FIFVRvjlS5ABpCTs6OGKX1s1/3hnrsscmCGX6y59TWE3HoZdSzcz7pke4rgyaWcOY8o3WWMupancDnv6LBFNB2PCokOGq0JhWtVEsI1qoks0KgJhAidKAP0b3y+f2nbZwqIodhmOU0UmWJSoDgUAXaEhkPTQjzPbG3129QeS6tPKmY5EfE7CxMO1k6GuO3Mn09i79DNKL3dEzPUdVS5Yan2frVnPe2m4AmG6hpxtzTlmUpSf3BFKEVE2rXsTUJlxaMRzJyIQ9Sk7JrikaVHsW2SHOf7IHzlTLUtiUX3GmdlaTcaCZ3knPuUrO6qwce5ncR7P0Qf8AC+Lhj2lPdu6itroZ112Wt3s8DXMf/c4g+x0wp2lLLJHj+J8IfSOQY5H8+ilxpm0JqRnuYrKK6VYHQmIvbjxBXi4kTPoaLKY6LtSOVybC06JnAI3PtKpR9A3KuRuk5wwQmS4xfQPToz9fihEt0NtZiIVI5ZdbF3tIJIz1HX081RVqSpkiu04mDG35hVGSZPlyii/d+3Kqy4sDc0pbPRIuMxQUDueavaPzF0ELqxJdO2Meo6rhz6XdJyXodGPMtoOyfIjmFwRNpDYatEQFa1UkSFaxUFloTEWLUxEml6/XqgR9/FMjK8G0doamEmNDDSFmWjtSdBZLUhhQpGVJCYCNZ41sHVwHvwrr4WRfKPG3Fq1tU4AyZPMnzO/tXThfwKjHIvjNWztA7MBKUxxiarbQAeax3WabQbqYOBCpEkPo6R9EKlIlo83xlxPSPILogYyMCoyJjH17ltZDRn3dLVgwZ381aF0PNX/BATLMeR29nRJw9DaOWuJGLWti0w4Qfrbqkn6mt30B90qAqaaANjg3jOk7gT6gfQXdp8m7hnFqls+JG5UtQ1jSfrcrps4YzcpshtDw6oxPpiMHzS6mu9bttgKkDkWn6/JG00TZ1CqTiQUqozyJdS73AKkYiVxRa/fB5EbhEsakaQzSh8hV5rMGPEPj7VjNZYdOfzOqEsU/YmhxgQQ8Z6KI6qP93UctM7tBKXEdWDvyW2PVRn0MnplHkm6qjSfaffCrLOoMIR+K/Uw7SppdPLZePCSs9CS4NhoXQjAuGpiCMVCYzTZ6oEc5vJMRGj1QB98fXXgKJ3tl2VBulQ7Ll6VBZQlMRZj0mikwxqqaHYrcVyFaiS5GXc18tPRwPxWqjwzNy5EuJUx3zh/UfmUsL+ArIuR+0AARIIj4rCM9FlTLsXpVKbeZWjUmRwil5UIGE4qyW6PNX1YbYXTFGTM8W84AlaXRD56ALiyMSQqUkG0z69IQqAz6/DmvwRKb9ylx0MyrwBvIuHx+eUq9y97FHcFOwd8P1T2i8z2L2VmaTw+ZjlETyWuJ7ZWzPN/Mg4mlX4gCAC04+K6fOT7HJHTyjbTIq3wdGCABAGN4xP1yVLOvQj+Gkr9zMqkuyXH0GAPr8UKcX1Z0KO3hROadPiBMztz3+C2TjXDJdt0xl1cESdsZP1lXwlZzeU93AN3EaLDDtTTG5YfkYWUtTjg6d/cX/C5Jq1+aGqd5SIkO/wBhCa1ONmD0+VOq/EpdGg8EOg7wY/RROeKXUvFDUQdoy6doxp8P4rOCwwdo73KclyTXpkggA52Sy5FOLSBJpqwdlw0t8R35DeFx48Vcs2nkvhGg0FbUZBmUgdwQmII2280WFhBbkc5Tsmy4ooAn9lPknaCz66KuV4207LCsrwltHuCNuVO0e4t+0o2huKuu4RsDcCdfhPyxeYWFYP5pbaC7Eb7aOa1iiZC3GawFY+w+9rT+KjTq0yssqaL0LmVbgSpjHfSp2j3EUWCZQ2wovd1xHoEoxdhJqjy9xUk4XZFHPJjvCqonz5e1Z5UaYmV4lScXRy+aMbVWOSZkvsZMDJ8lrvonaG/YiwZA/VRutlVQkbYmVpZIs2y8UEdU7FQnxO3DZC0hyTLgyHM8/r6+a2omyHU8ef1+aVBYL1CKHZxKKArjqjn1FS9CKjp3z0nKHb6jSS6HAD1SoZJARQrJDJRQ7LNYU6FZLWEJibLwUUKywa7qExWGYD19yAsKyfVAhin+iTAMGjrH16qXY6Pfi6Xn7Teyj7sBPYG4C6/hPyyXMs3iUblHlh5gtW4oCFSxEvICF/5p7Bby1LiBBwUeXY/MaNRt3rbkA4+oWWymabrQLiLNT2nrTpH4Fp+Szw8SkvcvKrimBfSIC36mHQhlU7IcRqbHaNWFm4lqQG4qYTSE2ZNWlz+vNbRZnJck2zoz02Ski4sYq1Sd1mo0aWDpP0mZym1YJ0TUvQd0KFDc7AuuaYzuq2SYtyFnXI5AK9j7k7jK4pcNd4Yz6LbHBrkylKzz1Z0HGy6aIA60UMglKgsq4ooZBI6IoLIMIoDpHRFDs4PRQgmvyRQFmu9UUII2oUUFhBVRtEEY/wCCVAFx0QAUM8yEhEiieRlFjLhh6fD9EgPXtqyuSi7B1nkdU0hNmfXuI3H6LRRM3IVq3MnEhWok2cKso2hZZrjPX6/RFBYWkZKVUF2bVpVjGVjKNm0XQS6uD+5PWm4e1lQ7+8LlhGs0kbyd4kyguy4wurZRzeZfAdjBmPeobKSLtbCkoXrVRzPxVJMZApgtmUm6Go3yDawBPqNIo+qBzCFGx7qErm5BECVpGBEpGNWuHgwSB0810qEWZbmKtuHOMfP9VbglyTuG7aqNMkiBz5LOUeeCkzLuL0OLt4MD2LaOOiWxCFpQHQlQWRsih2TgpUBWEUOyNKVBZOnkigsltNAWWawoFZdtM9EBYRtI9EcBZIpeqAsIKR+gkKyzaZSCwgDhlLgCzarkUOwneuSp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AutoShape 4" descr="data:image/jpeg;base64,/9j/4AAQSkZJRgABAQAAAQABAAD/2wCEAAkGBxMTEhUSExMVFRUXGBUXGBgYFxoYHRUXFRgYFxgaFxgYHSggGB0lHRcXITEhJSkrLi4uGB8zODMtNygtLisBCgoKDg0OGhAQGi0lHx8tLS0tLS0tLS0tLS0tLS0tLS0tLS0tLS0tLS0tLS0tLS0tLS0tLS0tLy0tLS0tLS0tLf/AABEIAKgBLAMBEQACEQEDEQH/xAAcAAACAwEBAQEAAAAAAAAAAAADBAECBQAGBwj/xABBEAABAwMCAwUFBQYFAwUAAAABAAIRAwQhEjEFQVEGEyJhcYGRobHwBzLB0eEUI0JSYnIzgpKi8RVTwhYXJEOy/8QAGwEAAwEBAQEBAAAAAAAAAAAAAAECAwQFBgf/xAA6EQACAgEDAgQCCAUDBAMAAAAAAQIRAwQSITFBBRNRYSJxBjKBkaGxwfAUIzNC4RXR8SRygpIWQ1L/2gAMAwEAAhEDEQA/ANu1cvfaPJRp0qmVk0WdWTQMimyUCoq1mU7A5zeSBgqrU0IWc1UANwTEwJKokLbGZCTGiKrkLkBar7FaJIgRkIAhjuSBGnw3ms5lIcc1ZpjoZotUMdFyEASHIAPQdlRJFIbpOWTRaB160KoxE2Jm6zur2huOp3EpOI0wweoKHrVZSNIjIeoouy9N/NS0OwzaimirChymhlg5Ay4KQy0pAQgCodBT6iJ1pUMrrToD5nbNXuM8pDrTlQyhl7ZEqUMFRCbEQ58IoCzcoGZnHeM0rWm19V27tIaMuPMmOgXFl1sceZYqb7t+i/U6cellOG+/l7l21Q4BzTIcJHmDBC74u1aOWq4FnEz9dVoIoQgQayGUSBHXDcoTGAcFViKIEVaxOwNPhrcrOY0aTmLKyqC0eilgiXoQMh7kIAlJ2Ck0CGXVdIlZ1ZV0Zl7d7lbQgQ2ZD74krdQI3GjZkxJOVzz6mselhxXyocSrNC3r4lZOJqmFZcyVLiPcMNqHkoaKGqLlmy0FL0qHZZr0qGmFFRTQ7I78J7Qsh1wAjaFg+/VbRWV79G0LJ75Kh2eJpU4K9ezzkEjKQDNIqWMGxslNgAqtyqTEdRKTA8J9rBLadMgCHSCYEnSWloncDLuceSxyaXHkTyS6o6MOacfgXRg+B9tHOYO+pAR4ZpmNsfcdge9duHTynC0c+acYTo0D2qtcanupn+tjgP8AUAW/FKUXB/EhxW5Whmhxq2f92vSPlrb8iVNoHCXoaNhWYdnNPoQfkUN2TTQ5dMhKLAShUFFYTEFp00go1OG0uaymxoeqLNFFdWUxEP3QM54QmI6k7ZDAtxCrDEoLkb6Hlrq93C61EyszKN4dt991o0Qa9lcucMLCUUi02Hq6yQRtsoTjRfJsUnmGtWLS6mqGSyMndZ2XtKtuSD1CHFMExqleqHAreMVLwATKhQsbkLvvSSGzlXs7k7h2mTG6zdWaIUfcwc9VajZO4YpVJG6hqilyFDsKSgT6gbuVSViuhd180c1Wxi3GPp967jjIlFDGKRUsCsQ5HYCKjDMppgUqBAHkPtPoh9m138tQfFrh84WmNWpL2GnUkzwXAj4I8yvR0f8ASObWKp2M1mgzzW7SfDIg2jNq8PB2x5clzT0q6xOuOdrhiNS2LT933LllilHqrN1NMvTvag+7VqN8g9zfkVKjF9CvsGW8aum7XFX2vJ+aHBoVRYVnai8G1d3taw/NqVBsj6DdPtveDd1N3rTH/jCKoXlxNWy+0y6ZvSt3f5Xg/wD7UvGpdyfLQ5/7qVSfFas9lRw+bSl5Vdx+WvUPQ+1Jv8dq4f21Q75sCHjJ8r3H6f2n2jiNVKu3/Kw/+f4KVBg8b9R2j2+snH/Fcz+9jh8QCPin5cvQl42a3DuOW9U/u61J56Ne2fdMpONEbWuqCcXreAp41yJnjH3Uu6brqMgVq/xSeU8kMKNi1vADGwj4rKUbKTodZxEFwH0Vm8ZSmehp3AiVzyibxkMuqysqNLE31cwrSJAPpEmJI9FakkQ42adhac3LGc/QuMB02mdSjfxRe3ku2SYSdDFrm15xlVGYOBFsIwESEhiq7SJMKUrKbpGDecQe6dLT7sQuqGNLqYSm+x5+8q19WGkrojGFGdyPTELIAYpqrAuMFIC5EqQDluFIxG6GFpETPMdsm6rOoOhYfiG/j8F0YPr/ADTIm6VnzTgroa7ycV2aH6rXoxatW17o0LiQdQ25rrao5cbTW1gy4ESEk7NVa4YvXIjPNRJpGkU+wpVogrGeKMzeM2hZ9MjYrneGcfqs0Uk+pQuPMe7Cjc19aJVeh0g80XF9A5R0Qk0gslwS5AHPVF+ozoTpASimI4DqJRbA1bS9rtEMq1AOgcY/0zHwT4JaQ1a8UqtPjAcNjiDB8xj3hOzN4k+h6DhtVr5LXA+XMeRCGzBxafI2KsGPekIZsHzWb7h+Sl/VGup7LR4RI6rms1oWrXZByo2mm4Ea8mU64FdmxY1Ad91hI2Q+LkATuo22O6Fn8XIMRyVrCjN5BJ3GvGBO5+a18nglZOTbFbU1ctcnTfBSgVTIOrUNUyJCFKgcQbaIGIT3WKqEqtuJ5e5XuE0BDsLpOcLTbhJsAVYpoAtB3NJghlxxCgoz77GVpAlnmu0UG3q/2/Ig/gunDxNET+qfM+ExNQeh+f5Lr0vE5r7SdTbUWaDydPou19DkSqRnufpMjbosZcdDsS3KmWeQ4eu4Q0pISuLE9RBg+w9VzpuL2s3pNWi5K0slEFgQ0mPc0BqWwWMtPFlrIBdRcFk8M49DRTTKB0eSzun6DoKNJ3x5jI9y0+F9fvXQl2uhYWxxphw9VXkPrHknzF34L9yOYLfiFW1d+Cd77chaXD3v1GmNQa0vd/S0FoJ9JcPoLLI4QcU3W50vd9a+5OhxnafHQPa0Hjl8lp5M3xRPnQXNjLqDiPECPd+CFhldMXnQ7Ma4U5od4MGDHqMweoIkLqeJShSObPklFbn0/Q1K1XMjn8Pr8FwNVwXaatBrC8DHg8xEe3f4JNWgR7w3TWgcwWyPI75XNtZtZl3lXVsRM/BNKhWFotBaPEMfW/NQ3yWhulcgbOUuNjTK1eLhoknCqOG+hMshn2/GWvqEAyI3WrxVEz32wFJrmVu8mWmcdVTacaBKnZ662ugQFwyjydaYY1NkgNWhVbpgrCSdmqaEuIXGkYWkI2RJ0YdS8MroUTJyGKbcLVmIek1SwA3DFSYA6ZhNgHFXCloBe7fiCnFAeb4oJZUb1a73wuiDqSZEuUfMeHj968eXyK68D/nSX76iz/0os029OsrvOOXqZtUwSFhJnbHlWCY+DIWadMtq0RctBE8vklkipIMbadCNR5nO/wA1xTnJPk6ElXBZtYhNZGuonBMO2rK6YzszcaLSqsXAKqT0CzyNvhIuIWlbNOQSCqWCD5ToiWSS4YUWsEEGMifL1A3SlicbaIWRPhn0j/01a1rOncuumAUaJFZ1Npdr7sSDDoLX6YBkdMdfiF9IdZpddk0vkv8AmTuG/jbu692nG+Vyeg9HDJBZE+i5r2E/s4rWwuA17H95U1MYQQWQ9sFr2xmc5yM7L0/pdg1ctHvwSWyFSkq+K13T/Tj7Tl8PnBZKmuWd2+sKNCsxtCm1tJzJDmuLg9wcQ6XEnLYAjlPmt/olrc+r0056mblPdVPilVrj35MvEccYTSgqVfiZV/w51F4a4yHMZUaR/Ex4kGPePUFe9otdj1UHOPDUnFp9pJ8o4s+KWJ16q79gAt2zzE8xg/BehXFI545ZdOvzAXJe0aSHOE5dERH8PmeZP9QXHkx7+V1OrFOL6Ovb9f8AAzw7xQ7ouJ2uDej0lS8JpEAw4EQfbkKK5KMRvFy2A6d/km4oSHKXGgGnmeijZyVZI41LR57qlj5JchGrfk/eytUq6EdTrG4a06t3dPLyTasZt0uLh0TjcLJ4itw5/wBY0RzHko8my1ko1LPi7XjfbcHksZYXEtZLNRl+AN1i4GikYvHeO6BAkkroxYbM5ZDyz+0Tienln8F0+SjLcz6LRC5WUHhSMo4oEJvC0sCrXnmihEOMoGZl3b+Xr8VcWJo+R2ci4cP7h7oK7ML/AJ7JzL+QvsNQ4K9JHH2Mu/YWvM7OyPXmFxZG4yp9+h2YJKUPkK6lFm9EOrYKmWThjUeQDjKwk1JUy0qKeRWSfZlFwVqrJDU6nVbRmQ4ln9U5cciQzwyzq1qgpUgHPOzdTWz5AvIBPkufUayGkxvLmdRXV0399J/eyo4/Me1H0e77B1DQoVC6nQLaX/ye8P3XNBJcC2Q4xg5A8K+S0v0zgtRlxOMsm6f8qu6fCjz09uDoyeGqk0645PL2HG61JlSlRfoa57XAjDvAHDLTIh0iRn7sZX1mo8JwazLDNqIcxi4125p9fVc0/c8+Oonhjtg+ruzLY9zH94w6HA6mlgA0kGRAGBldUtLGWJ4p/FFqnfNr3Es3O4tbVXNjOoBwfB8TXOAiXNOHYxlVLBFp9m1Vrh18xea7/R9D6S7tJTueG91qp21Vx7prWy1p7rS/SP8AttIIGcAmJXwGDwfP4f4150Yyy40t7fdbrVtf3ST59WuT0p5o5tNtbSb49v8Ag+fuunt+8A4TvzHuX6ZGXc8NYYvpw/Q3KzDp71kHA1N5OAEj2wY9ih8M8yMvi8uf2P0/bOFk37zRpJ5evp7Fnkgp9TXFqpwdPkQ4pWewEHExC4JwcOp6uHLHKriZH7WSZmfNZ7jfaSKxPMqkJjVB8DKohgzUz1TspIgPTsdBmXZ5Jiov+2O6pioapcTcNpn8knFMVGnT44dEE/8AKz8pWO2ZlS+mZK1SEU/aG/yoCj6zSXAzRDAKkYB5TADUCaAEAnYgNSQcJgD1ZymB8gu26b57dvE78V1Y3/1C90vyFNXp37f7mg4L1keeugHiFuHsysc0FONM0083CZgVCQYO/XqvNlJp7ZHqJehQhZykUkDIhRZR0JgdMITaFRcFbJ3yiWEa/ktFPimS0dO3SQM8uiW6pJX1CuD6EftEqBjLfuW1KIotp1RVJ1VjpDXu1AnT5b9T5fKY/ohj86Wdzccu/dFxqoq7Srv7nTPW/CklxVcmZwLg7arXV6z+6t2HLplzj/K3GTtmN9vL2/EvGJ6eUNNp4b881xFdF6t+i/dnLg0qmnkm6gv3SHHdobWmdNCypkDGqt43O845e9c0fBvEc63avWSTfbH8KXtfVlSz4Yf08aa9XyVbxy2firZ0oPOlLCPTkVr/AKNrcPxabWTv0yVJP8mjN6rFPjJiX/jwy11wBj6Zr2j+9Y3L2HFSkOrh/E3zCvTeM5MWZaXxCHlzl9WS/pz9k+z9n/sRl08XHfhe5d0+qGezvZv9rt6pFSi17HNcNRMhkEVNbQPu4aWkT/EMSsvFvHv9N1uNThJwmmnxxuv4afry1JOuKZWm0yzY200mmRwNwdSBGxJj2GB8IX08+p8zrltysm5IYTJhpyOcHokuScd5Ka6iVS7a8w+HNIAjpHOCf1wlKCapnXDFKCuPDRn3fBo8VI6mycc8dOq4smla5iduHXJ/Dl4Ym1unfBCwqup2Xu6AzVSspRJ1JpjonvFVhROsKrFRGtOwosHosKLtre5MVHa0wok1/rdIdH291q5h8TSB6LzVNS6Mra11OQIrUCaAG4AhMAJamIHVAOU0Ao8GYATsKPlHathZxAnaXA+//lbbqy43+/QqKvFNDMdV7SPNVF3DA9FLIXEjFvbcSuHUY9x6uGZnTyK866dM6jlaEQmBCBEQjp0Au0ytYtSE1R9L7Cdlra4trlhuGVDVFIw1pD7d9MvLXEO66j5ESOa+H8f8a1Wk1eGaxOKhu6u1NOuOP+T0NPp4Tg1d3+B5LtJRoULl1Gk6o/uhoc58ZfudIAEAbeeeUL67wfX5tVgjn1CS3dEuaXu/V/gjg1OBQk4w+02+0VcMs7Km0gNdTNU+ZMGf9zl5/gjjl8T1uol1UlFey/aRpq4uOnxY16W/ma3ZXh1tRszxG5Y2o0E6Q4AgQ7SIBwXF2MrzvH/E9ZqvEY+GaKezpbXHLVvnqkl6dWVpMGOGJ5civ2CM7YWVx4atixrNtVOCW+wNaR7DyVw+jXiumj5ml1rlJdpXT++UvxX3GMtXgb25cXH7+Ri070Wt0alq6WtcdM7PYdw7qCvpv4J+IeHxxa6NSkua7S9V6NHnSyrDmcsT4XT3Rs8Rqi1r0723b+6r03kN5Nc5pa5p5QHFpjyI5LxNHjl4po8vhmsf8zBKKb7tJ3GS92lX/J1TawZI54dJp/5Rh8Gu4qPaGhof42gHwhwHiDZ2B3AzEL63HjlCCjKW6u7612v39+543iMVkSyJVXDNi9e19OfUehAVpNOjysKlDJRjcMY5+ppcA1sZwZnzIiMK2enqZRhUkrbNSmxoEB2rlyj3DCRwSlKTuSoXuaDTu0HfoU3CMlyjXHkmujPH1KkkmNInAHIcl5GVrc6VH0sI1FW7OD1KY6O1IsKLh6tMKOD07FRYOTsVFi5MKOlMDg9AUfqutTDgQcyvmk6dnc1aMSrwIbNcZ88hdS1PqjB4PRlafZ90S54HkBPxTeqXZCWB92U/6Dk+PHon/E8dA8j3G6HDGN5Z6rOWaTLWNIXu+GUzyyqhmkhSxxPP17QsJEyF0qakY7aPk32jNDbpr/7T7g0rXI6jjl6P9R4le9fvoAmPT5eXovfj0PN6hBsFTMX9YUvGLGaOrBLsY13SXmajF3R6OOQoHrkU64ZrRaVrZJKoRwTA4hJ+qA1+Cccq0KddlIljqvdgvBgtY3Xq09CdQ8W4APWRy6rw7Dr545Z1ax29vZt11+RcM0sSaj37i3E7qpWf3lQ6nwA50QXRgF0bmMT5LfT6LHpo7MP1eqV2lfp7EyyubuXU3ONNNbh9pVH/ANOqi8dNtJP+kf6gvE0Clp/FNRga/qVNe/r+b+47c9ZNNCa/t4ZucBBu+D1bNmalM6g3mYf3rY9Rqb6heZ4hWg8cx6vJxCapv042v7uH8i8S83TOMeqPLcNpFrdozkHBnpHIr9GwpKCa7nzeplc69Bpp+gtznaPUObq4S13/AG7ktHo5pcR/u+C+Txvy/pNOMf8A7MKb+yVL8Ed8pbtCr7S/QbqdkdVjTuWVqTXUW1HFzSXNcwFz2jYQ8OJbt0HJcS+lDweL5NJLFNqbiknSafR/+L6nQtEp4FJyXR36UZlhXbVZqkD+ZsAw7nEzj2L7bofK54Swzqvk/YOyzacmTHU/gMBNzaMZZ5rhFqrtI+QQk2KCcnyeb43xQiaY3/iPQHkPNc2q1Ch8Eevc9rRaROpy6djBleYeuWDk7EdKpATKqwLKhFkwJAVCO0oA4BMD9WOdGy+bR2kNPOUMEQUATqQMWqtO8x5KkyWmAqtMZVolmPxCnK3gzOR8c+1qhFRh/pHxLh+C6c3OBezIw/1GvYzaD9TWnqB8l7+GW6CfsjzskdsmvcYace9aM55dQdRshQy4OmZdzT3ELmyR4PQhIyq7IXl5sdHXFgmmFhGTiXQUFdCdoglWIkoAf4LwwXFQU++pUScA1CWzPTEE+RIXHrda9Jj8xY5Sr/8ANfj/AMGmPGpyq0vmfRe3fZm3Yx14572u0sYKdNoh9UNIB1GdIgCf7TzK+V+jnjetzZFo8cYvlvdK/hjdvhVddufwOzW6eEFvfsq9zyfZvjNOlrpVml1CqNLxzb0ePMfl0X1ni3h09SoZ9O6zY+Yt9H6xfs/31ODT5fLuE+Yy6/7mi6jUsXtuKDg+k77lVuWuaf4X9D5Y8lGPNpPGML0uphtyL60HxJP1i+69Gu3DInjzaafmQdrs+z+ZtN7YWNXxXNkDU5uYGu1eskH3yvI/+N+K6b+XotY1DspWq+VX+FfI0erwT+LJi5MTjvFKVxVD6VIUmBrWBojOmcw0QNwIHRfTeCaDPodM8eoy+ZJycm+e/u3b9b4PN1uSOTJuhGl0NbtDSNC0t7Q4eSazx/KXSGg+wkf5V5XgjWu8U1XiEfqKscX61W5/fz9ptq6xafHhfXq/0FuEcdfbUalDugRVLHODwYdTLSCIwfEC3xDou7xHwXD4jqoane08SaTjw1K7T+znhmWLVSwY3Crvnn0/yYgqGm8vbIBnEzjzwJPsXuR3KK38vu+lv1rt8jnlHHmjtNa14oDviee4/RXVnn5dE1ygfFb0MYXNyds5knb68llmyeXBsNLglkmoyPHOcSZOeq8W7ds+kSSVI6UASFSAmVQiQU0IvKtAS1MRaVQjoQBBamM/WBpr5uzto4UUWFE6ErGQWoEUemgE65WiJZn3TFtBmckfIvtht4FJ3qPcZ/FdUneB/NGWPjJ9h5PhRmk3PKPccfBezoZXgicmpVZGaLBiF1s4pdSHEZUsEI3DVm1Z142Zl1SXJmx2dmORnFeW+tM6US0wnF7RMKF0LkkkJoR0dUO2mgPUXPbG5risyo5pp1RHdloLWAfd0EQWubvM5O4Oy83Q+A6PA8c4JrJB3uT5d9U+zTuqroXn1OSd30fYA/hpFBleB3b3Opz0e0B0H1BJ/wApXtQ1eCWolpV9eMVKvZ9P8/M4nGcYb+1l+E8Sq0Ce6eNJ+8w+Jjv7m7e3dZa3wzTaxLzY8rpJOpL5NfkaYtVPF9Xv27M1f2uyeCa1o5h/moP075+47AXn/wCn+K4ONPqlJemSNv8A9lTLeo08/rQp+z/Rj3D7+xoEPt7WtVrT4XVnt0tPUBpyfZ7Vhn8K8Z1q8vVaiEMb6rGnbXzfb7fmif4vTYnuhFt+5nXtZ1aqalZ5Jc4aiBn0aCQDA5SvotLpMek0ywaZJKK4Xv7vnq+p5U87y5N0+rPZ8a4TaO4cy5YalQ06fdseBpnxkfvGkHDXF3P8F8J4Z4p4jDxuejy7YeZLdJdf7f7f+5Jfuz2M+HC9Ksit7VS/z8jxGkQv0k8BSadirqekyNlLVHbCW9cgeJXALWA7SfYQuLWu0jTT49spMy3tj05ea82qO0pCEMtCoRMKkIsGppAWDVaEWDfJUhMtpTSEdoTCzhKYH6v1L5k7ji9FDKFydCs6UgKuCYC1Rkq0yRG6ZhaxZEj5p9rttqtqZ/lcfiJ/BdUecckZr66Z874PiiCeRM+/Yr1vDn/06fzOXVJvJQ0ypDZ+s5Xa3wcs4fFQpTrGT6rGMrZvKCoO8Tlasyi6Fa9NZSRvCRlXVGCvM1GKuUdmOdoXXKn2NS7StoslhJWhJMp2Azw6s1lRrnNDmjdriQHDoS0gj1BVJOScVLa2uvp78ky+Vn3Ls7fWRtKENoUBV1GnSqPDgajSRI1ZOee+V+U+J6fX/wCoZXvnPy6UpxTTUX8j1scoeVHhK+x8m4pfVDVqOrEd5qIfyALTpgDYARAHkv13QwxYtPCOH6tKn633fuzwMtzm3LrZ6C47KXGmjUpU3VG1aVOoTgCm7T4gZIAGZBPI+S8TT/SfRvJlhnmouE3FdXauk0kb5NBkUVsXVEdkOGC4uGRXpU+7e12lzvHVDHAnuwMEYOZ9kZW/j/jD0eklWKbUotKSXCtV8XdfajLS6PfkVtcP9/M2e3nZ6lQJrtdV116kU6YjS0nxPlxGOcCRHoF4n0T8d1mucdNLbWKPxS/ufZUvzft6s6fENJgxJz7v7l+/zM234hcMpMph40NbUbpGWubVJLtY2dvHlGIK+sn4TpcmWeecbnJxd91t4VPqq/U8Ra6UUoLhK/tsx61Mj/heqZRafQX1wUzqguBbiFsXNluY5fkuXU4nOPwnRhyJP4jHNyRj2QfrC8q10Ozb3RdjgdkUIIAmhFgFSEXaFQFmtVEsu0KkJsJ3fvVE2dpToLI7tAz9Ql6+bo77ID0UBYFIDnORQyutMCHBMQGpTVJktHhftOs9Vm/qCCPcZXXidpr2MZcST9z47w2iXUtIwNTp89sL0vDreGvdmWokozvuEu36QBzOY+C7ss9vBz44bnYtbf4kHpKxxyrJRrNXDg06bNXkN10OSOVxaBVGtJIadt+nvWXmRbo1jGVcmfcUZWGSmdELRlvpLzpR5OlMrCIjJC1TJLqhHJgFdVLgA4k6QGgEzDRJAHQSSY8z1V44qN7VV8uu79RN+o5writW3qCrSdpeOZaHAjoQ4Hos9To8OpxPDlT2v0dflQQnKEtyPqvHu2tCpQdaPLtVSgBUqUwC2nUe0EsLQZInDgJ3jqvhPC/oxq8OpWrxpbYTdRl1cU6vp9q49ztzarG47G+qXKPn3BLkUa9Kq5jopva+G89JmMr9B1+nep0uTCuN8Wr+Z5mOajJSvoa192rubhr2VnBzHu1hpaD3Zkx3ZEEYluZxOFx6HwDR6OcMuGLjKKptP6y77l39fYefPknFp00/w+QmyoYls/8AC96zy5Y1dMYFxqGRlUmYyw7HwK3FIFVRvjlS5ABpCTs6OGKX1s1/3hnrsscmCGX6y59TWE3HoZdSzcz7pke4rgyaWcOY8o3WWMupancDnv6LBFNB2PCokOGq0JhWtVEsI1qoks0KgJhAidKAP0b3y+f2nbZwqIodhmOU0UmWJSoDgUAXaEhkPTQjzPbG3129QeS6tPKmY5EfE7CxMO1k6GuO3Mn09i79DNKL3dEzPUdVS5Yan2frVnPe2m4AmG6hpxtzTlmUpSf3BFKEVE2rXsTUJlxaMRzJyIQ9Sk7JrikaVHsW2SHOf7IHzlTLUtiUX3GmdlaTcaCZ3knPuUrO6qwce5ncR7P0Qf8AC+Lhj2lPdu6itroZ112Wt3s8DXMf/c4g+x0wp2lLLJHj+J8IfSOQY5H8+ilxpm0JqRnuYrKK6VYHQmIvbjxBXi4kTPoaLKY6LtSOVybC06JnAI3PtKpR9A3KuRuk5wwQmS4xfQPToz9fihEt0NtZiIVI5ZdbF3tIJIz1HX081RVqSpkiu04mDG35hVGSZPlyii/d+3Kqy4sDc0pbPRIuMxQUDueavaPzF0ELqxJdO2Meo6rhz6XdJyXodGPMtoOyfIjmFwRNpDYatEQFa1UkSFaxUFloTEWLUxEml6/XqgR9/FMjK8G0doamEmNDDSFmWjtSdBZLUhhQpGVJCYCNZ41sHVwHvwrr4WRfKPG3Fq1tU4AyZPMnzO/tXThfwKjHIvjNWztA7MBKUxxiarbQAeax3WabQbqYOBCpEkPo6R9EKlIlo83xlxPSPILogYyMCoyJjH17ltZDRn3dLVgwZ381aF0PNX/BATLMeR29nRJw9DaOWuJGLWti0w4Qfrbqkn6mt30B90qAqaaANjg3jOk7gT6gfQXdp8m7hnFqls+JG5UtQ1jSfrcrps4YzcpshtDw6oxPpiMHzS6mu9bttgKkDkWn6/JG00TZ1CqTiQUqozyJdS73AKkYiVxRa/fB5EbhEsakaQzSh8hV5rMGPEPj7VjNZYdOfzOqEsU/YmhxgQQ8Z6KI6qP93UctM7tBKXEdWDvyW2PVRn0MnplHkm6qjSfaffCrLOoMIR+K/Uw7SppdPLZePCSs9CS4NhoXQjAuGpiCMVCYzTZ6oEc5vJMRGj1QB98fXXgKJ3tl2VBulQ7Ll6VBZQlMRZj0mikwxqqaHYrcVyFaiS5GXc18tPRwPxWqjwzNy5EuJUx3zh/UfmUsL+ArIuR+0AARIIj4rCM9FlTLsXpVKbeZWjUmRwil5UIGE4qyW6PNX1YbYXTFGTM8W84AlaXRD56ALiyMSQqUkG0z69IQqAz6/DmvwRKb9ylx0MyrwBvIuHx+eUq9y97FHcFOwd8P1T2i8z2L2VmaTw+ZjlETyWuJ7ZWzPN/Mg4mlX4gCAC04+K6fOT7HJHTyjbTIq3wdGCABAGN4xP1yVLOvQj+Gkr9zMqkuyXH0GAPr8UKcX1Z0KO3hROadPiBMztz3+C2TjXDJdt0xl1cESdsZP1lXwlZzeU93AN3EaLDDtTTG5YfkYWUtTjg6d/cX/C5Jq1+aGqd5SIkO/wBhCa1ONmD0+VOq/EpdGg8EOg7wY/RROeKXUvFDUQdoy6doxp8P4rOCwwdo73KclyTXpkggA52Sy5FOLSBJpqwdlw0t8R35DeFx48Vcs2nkvhGg0FbUZBmUgdwQmII2280WFhBbkc5Tsmy4ooAn9lPknaCz66KuV4207LCsrwltHuCNuVO0e4t+0o2huKuu4RsDcCdfhPyxeYWFYP5pbaC7Eb7aOa1iiZC3GawFY+w+9rT+KjTq0yssqaL0LmVbgSpjHfSp2j3EUWCZQ2wovd1xHoEoxdhJqjy9xUk4XZFHPJjvCqonz5e1Z5UaYmV4lScXRy+aMbVWOSZkvsZMDJ8lrvonaG/YiwZA/VRutlVQkbYmVpZIs2y8UEdU7FQnxO3DZC0hyTLgyHM8/r6+a2omyHU8ef1+aVBYL1CKHZxKKArjqjn1FS9CKjp3z0nKHb6jSS6HAD1SoZJARQrJDJRQ7LNYU6FZLWEJibLwUUKywa7qExWGYD19yAsKyfVAhin+iTAMGjrH16qXY6Pfi6Xn7Teyj7sBPYG4C6/hPyyXMs3iUblHlh5gtW4oCFSxEvICF/5p7Bby1LiBBwUeXY/MaNRt3rbkA4+oWWymabrQLiLNT2nrTpH4Fp+Szw8SkvcvKrimBfSIC36mHQhlU7IcRqbHaNWFm4lqQG4qYTSE2ZNWlz+vNbRZnJck2zoz02Ski4sYq1Sd1mo0aWDpP0mZym1YJ0TUvQd0KFDc7AuuaYzuq2SYtyFnXI5AK9j7k7jK4pcNd4Yz6LbHBrkylKzz1Z0HGy6aIA60UMglKgsq4ooZBI6IoLIMIoDpHRFDs4PRQgmvyRQFmu9UUII2oUUFhBVRtEEY/wCCVAFx0QAUM8yEhEiieRlFjLhh6fD9EgPXtqyuSi7B1nkdU0hNmfXuI3H6LRRM3IVq3MnEhWok2cKso2hZZrjPX6/RFBYWkZKVUF2bVpVjGVjKNm0XQS6uD+5PWm4e1lQ7+8LlhGs0kbyd4kyguy4wurZRzeZfAdjBmPeobKSLtbCkoXrVRzPxVJMZApgtmUm6Go3yDawBPqNIo+qBzCFGx7qErm5BECVpGBEpGNWuHgwSB0810qEWZbmKtuHOMfP9VbglyTuG7aqNMkiBz5LOUeeCkzLuL0OLt4MD2LaOOiWxCFpQHQlQWRsih2TgpUBWEUOyNKVBZOnkigsltNAWWawoFZdtM9EBYRtI9EcBZIpeqAsIKR+gkKyzaZSCwgDhlLgCzarkUOwneuSp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95536" y="1131590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CJEU, C-572/13 (</a:t>
            </a:r>
            <a:r>
              <a:rPr lang="de-DE" i="1" dirty="0" smtClean="0">
                <a:latin typeface="Arial" panose="020B0604020202020204" pitchFamily="34" charset="0"/>
                <a:cs typeface="Arial" panose="020B0604020202020204" pitchFamily="34" charset="0"/>
              </a:rPr>
              <a:t>Hewlett-Packard </a:t>
            </a:r>
            <a:r>
              <a:rPr lang="de-DE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Belgium</a:t>
            </a:r>
            <a:r>
              <a:rPr lang="de-DE" i="1" dirty="0" smtClean="0">
                <a:latin typeface="Arial" panose="020B0604020202020204" pitchFamily="34" charset="0"/>
                <a:cs typeface="Arial" panose="020B0604020202020204" pitchFamily="34" charset="0"/>
              </a:rPr>
              <a:t> SPRL/13 vs. </a:t>
            </a:r>
            <a:r>
              <a:rPr lang="de-DE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Reprobel</a:t>
            </a:r>
            <a:r>
              <a:rPr lang="de-DE" i="1" dirty="0" smtClean="0">
                <a:latin typeface="Arial" panose="020B0604020202020204" pitchFamily="34" charset="0"/>
                <a:cs typeface="Arial" panose="020B0604020202020204" pitchFamily="34" charset="0"/>
              </a:rPr>
              <a:t> SCRL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Untertitel 3"/>
          <p:cNvSpPr>
            <a:spLocks noGrp="1"/>
          </p:cNvSpPr>
          <p:nvPr>
            <p:ph type="subTitle" idx="1"/>
          </p:nvPr>
        </p:nvSpPr>
        <p:spPr>
          <a:xfrm>
            <a:off x="179512" y="2609074"/>
            <a:ext cx="5760640" cy="10081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ts val="0"/>
              </a:spcBef>
            </a:pPr>
            <a:r>
              <a:rPr lang="de-DE" b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 REMUNERATION IN CONTRACTS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b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AUTHORS AND PERFORMERS</a:t>
            </a:r>
          </a:p>
          <a:p>
            <a:pPr>
              <a:spcBef>
                <a:spcPts val="0"/>
              </a:spcBef>
            </a:pPr>
            <a:r>
              <a:rPr lang="en-US" sz="17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role and regulation of claims to fair compensation</a:t>
            </a:r>
          </a:p>
          <a:p>
            <a:endParaRPr lang="de-DE" sz="2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755576" y="2527003"/>
            <a:ext cx="2025477" cy="5581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4338412" y="3191829"/>
            <a:ext cx="1548316" cy="4861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987824" y="1853411"/>
            <a:ext cx="2952328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5 Rental-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2006/115: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“equitable </a:t>
            </a:r>
            <a:r>
              <a:rPr lang="en-U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remuneration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987824" y="3725619"/>
            <a:ext cx="2952328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5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InfoSoc-Dir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2001/29: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“fair </a:t>
            </a:r>
            <a:r>
              <a:rPr lang="en-U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compensation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228184" y="1720428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CJEU, C-245/00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Stichting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…)</a:t>
            </a:r>
          </a:p>
          <a:p>
            <a:pPr marL="285750" indent="-285750">
              <a:buFont typeface="Wingdings"/>
              <a:buChar char="à"/>
            </a:pP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value of use of work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480068" y="2643758"/>
            <a:ext cx="2484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creator/performer ?</a:t>
            </a:r>
            <a:endParaRPr lang="de-DE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57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 smtClean="0"/>
              <a:t>Max Planck Institute </a:t>
            </a:r>
            <a:r>
              <a:rPr lang="de-DE" dirty="0" err="1" smtClean="0"/>
              <a:t>for</a:t>
            </a:r>
            <a:r>
              <a:rPr lang="de-DE" dirty="0" smtClean="0"/>
              <a:t> Innovation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Competition</a:t>
            </a:r>
            <a:r>
              <a:rPr lang="de-DE" dirty="0" smtClean="0"/>
              <a:t> | </a:t>
            </a:r>
            <a:r>
              <a:rPr lang="de-DE" dirty="0" err="1" smtClean="0"/>
              <a:t>Munich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98F7-1F11-42B5-8319-C7184214C8CE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1059582"/>
            <a:ext cx="756084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  <a:tabLst>
                <a:tab pos="447675" algn="l"/>
              </a:tabLst>
            </a:pPr>
            <a:r>
              <a:rPr lang="en-US" sz="2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	Remuneration – an item of the “toolbox”?</a:t>
            </a:r>
          </a:p>
          <a:p>
            <a:pPr>
              <a:spcBef>
                <a:spcPts val="900"/>
              </a:spcBef>
              <a:tabLst>
                <a:tab pos="447675" algn="l"/>
              </a:tabLst>
            </a:pPr>
            <a:r>
              <a:rPr lang="en-US" sz="2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	EU competence?</a:t>
            </a:r>
          </a:p>
          <a:p>
            <a:pPr>
              <a:spcBef>
                <a:spcPts val="900"/>
              </a:spcBef>
              <a:tabLst>
                <a:tab pos="447675" algn="l"/>
              </a:tabLst>
            </a:pPr>
            <a:r>
              <a:rPr lang="en-US" sz="2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	Subject matter of regulation?</a:t>
            </a:r>
          </a:p>
          <a:p>
            <a:pPr>
              <a:spcBef>
                <a:spcPts val="900"/>
              </a:spcBef>
              <a:tabLst>
                <a:tab pos="447675" algn="l"/>
              </a:tabLst>
            </a:pPr>
            <a:r>
              <a:rPr lang="en-US" sz="2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	Is there common ground?</a:t>
            </a:r>
          </a:p>
          <a:p>
            <a:pPr>
              <a:spcBef>
                <a:spcPts val="900"/>
              </a:spcBef>
              <a:tabLst>
                <a:tab pos="447675" algn="l"/>
              </a:tabLst>
            </a:pPr>
            <a:r>
              <a:rPr lang="en-US" sz="2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	What is “fair” remuneration?</a:t>
            </a:r>
          </a:p>
          <a:p>
            <a:pPr>
              <a:spcBef>
                <a:spcPts val="900"/>
              </a:spcBef>
              <a:tabLst>
                <a:tab pos="447675" algn="l"/>
              </a:tabLst>
            </a:pPr>
            <a:r>
              <a:rPr lang="en-US" sz="2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</a:t>
            </a:r>
            <a:r>
              <a:rPr lang="en-US" sz="2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Remuneration” </a:t>
            </a:r>
            <a:r>
              <a:rPr lang="en-US" sz="2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or </a:t>
            </a:r>
            <a:r>
              <a:rPr lang="en-US" sz="2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“compensation”</a:t>
            </a:r>
          </a:p>
          <a:p>
            <a:pPr>
              <a:spcBef>
                <a:spcPts val="900"/>
              </a:spcBef>
              <a:tabLst>
                <a:tab pos="447675" algn="l"/>
              </a:tabLst>
            </a:pPr>
            <a:r>
              <a:rPr lang="en-US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	Next steps forward?</a:t>
            </a:r>
          </a:p>
          <a:p>
            <a:endParaRPr lang="en-US" dirty="0"/>
          </a:p>
        </p:txBody>
      </p:sp>
      <p:sp>
        <p:nvSpPr>
          <p:cNvPr id="6" name="Titel 6"/>
          <p:cNvSpPr txBox="1">
            <a:spLocks/>
          </p:cNvSpPr>
          <p:nvPr/>
        </p:nvSpPr>
        <p:spPr>
          <a:xfrm>
            <a:off x="323528" y="335143"/>
            <a:ext cx="6552728" cy="5084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accent1"/>
                </a:solidFill>
                <a:latin typeface="PT Sans" panose="020B0503020203020204" pitchFamily="34" charset="0"/>
                <a:ea typeface="PT Sans" panose="020B0503020203020204" pitchFamily="34" charset="0"/>
                <a:cs typeface="+mj-cs"/>
              </a:defRPr>
            </a:lvl1pPr>
          </a:lstStyle>
          <a:p>
            <a:r>
              <a:rPr lang="de-DE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role and regulation of claims to fair compensation</a:t>
            </a:r>
            <a:endParaRPr lang="de-DE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04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2700080" y="3435846"/>
            <a:ext cx="375159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remuneration…?</a:t>
            </a:r>
          </a:p>
          <a:p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EU copyright contract law!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ts val="900"/>
              </a:spcBef>
              <a:tabLst>
                <a:tab pos="447675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	Remuneration – an item of the “toolbox”?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 smtClean="0"/>
              <a:t>Max Planck Institute </a:t>
            </a:r>
            <a:r>
              <a:rPr lang="de-DE" dirty="0" err="1" smtClean="0"/>
              <a:t>for</a:t>
            </a:r>
            <a:r>
              <a:rPr lang="de-DE" dirty="0" smtClean="0"/>
              <a:t> Innovation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Competition</a:t>
            </a:r>
            <a:r>
              <a:rPr lang="de-DE" dirty="0" smtClean="0"/>
              <a:t> | </a:t>
            </a:r>
            <a:r>
              <a:rPr lang="de-DE" dirty="0" err="1" smtClean="0"/>
              <a:t>Munich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98F7-1F11-42B5-8319-C7184214C8CE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3" name="AutoShape 2" descr="data:image/jpeg;base64,/9j/4AAQSkZJRgABAQAAAQABAAD/2wCEAAkGBxMTEhUSExMVFRUXGBUXGBgYFxoYHRUXFRgYFxgaFxgYHSggGB0lHRcXITEhJSkrLi4uGB8zODMtNygtLisBCgoKDg0OGhAQGi0lHx8tLS0tLS0tLS0tLS0tLS0tLS0tLS0tLS0tLS0tLS0tLS0tLS0tLS0tLy0tLS0tLS0tLf/AABEIAKgBLAMBEQACEQEDEQH/xAAcAAACAwEBAQEAAAAAAAAAAAADBAECBQAGBwj/xABBEAABAwMCAwUFBQYFAwUAAAABAAIRAwQhEjEFQVEGEyJhcYGRobHwBzLB0eEUI0JSYnIzgpKi8RVTwhYXJEOy/8QAGwEAAwEBAQEBAAAAAAAAAAAAAAECAwQFBgf/xAA6EQACAgEDAgQCCAUDBAMAAAAAAQIRAwQSITFBBRNRYSJxBjKBkaGxwfAUIzNC4RXR8SRygpIWQ1L/2gAMAwEAAhEDEQA/ANu1cvfaPJRp0qmVk0WdWTQMimyUCoq1mU7A5zeSBgqrU0IWc1UANwTEwJKokLbGZCTGiKrkLkBar7FaJIgRkIAhjuSBGnw3ms5lIcc1ZpjoZotUMdFyEASHIAPQdlRJFIbpOWTRaB160KoxE2Jm6zur2huOp3EpOI0wweoKHrVZSNIjIeoouy9N/NS0OwzaimirChymhlg5Ay4KQy0pAQgCodBT6iJ1pUMrrToD5nbNXuM8pDrTlQyhl7ZEqUMFRCbEQ58IoCzcoGZnHeM0rWm19V27tIaMuPMmOgXFl1sceZYqb7t+i/U6cellOG+/l7l21Q4BzTIcJHmDBC74u1aOWq4FnEz9dVoIoQgQayGUSBHXDcoTGAcFViKIEVaxOwNPhrcrOY0aTmLKyqC0eilgiXoQMh7kIAlJ2Ck0CGXVdIlZ1ZV0Zl7d7lbQgQ2ZD74krdQI3GjZkxJOVzz6mselhxXyocSrNC3r4lZOJqmFZcyVLiPcMNqHkoaKGqLlmy0FL0qHZZr0qGmFFRTQ7I78J7Qsh1wAjaFg+/VbRWV79G0LJ75Kh2eJpU4K9ezzkEjKQDNIqWMGxslNgAqtyqTEdRKTA8J9rBLadMgCHSCYEnSWloncDLuceSxyaXHkTyS6o6MOacfgXRg+B9tHOYO+pAR4ZpmNsfcdge9duHTynC0c+acYTo0D2qtcanupn+tjgP8AUAW/FKUXB/EhxW5Whmhxq2f92vSPlrb8iVNoHCXoaNhWYdnNPoQfkUN2TTQ5dMhKLAShUFFYTEFp00go1OG0uaymxoeqLNFFdWUxEP3QM54QmI6k7ZDAtxCrDEoLkb6Hlrq93C61EyszKN4dt991o0Qa9lcucMLCUUi02Hq6yQRtsoTjRfJsUnmGtWLS6mqGSyMndZ2XtKtuSD1CHFMExqleqHAreMVLwATKhQsbkLvvSSGzlXs7k7h2mTG6zdWaIUfcwc9VajZO4YpVJG6hqilyFDsKSgT6gbuVSViuhd180c1Wxi3GPp967jjIlFDGKRUsCsQ5HYCKjDMppgUqBAHkPtPoh9m138tQfFrh84WmNWpL2GnUkzwXAj4I8yvR0f8ASObWKp2M1mgzzW7SfDIg2jNq8PB2x5clzT0q6xOuOdrhiNS2LT933LllilHqrN1NMvTvag+7VqN8g9zfkVKjF9CvsGW8aum7XFX2vJ+aHBoVRYVnai8G1d3taw/NqVBsj6DdPtveDd1N3rTH/jCKoXlxNWy+0y6ZvSt3f5Xg/wD7UvGpdyfLQ5/7qVSfFas9lRw+bSl5Vdx+WvUPQ+1Jv8dq4f21Q75sCHjJ8r3H6f2n2jiNVKu3/Kw/+f4KVBg8b9R2j2+snH/Fcz+9jh8QCPin5cvQl42a3DuOW9U/u61J56Ne2fdMpONEbWuqCcXreAp41yJnjH3Uu6brqMgVq/xSeU8kMKNi1vADGwj4rKUbKTodZxEFwH0Vm8ZSmehp3AiVzyibxkMuqysqNLE31cwrSJAPpEmJI9FakkQ42adhac3LGc/QuMB02mdSjfxRe3ku2SYSdDFrm15xlVGYOBFsIwESEhiq7SJMKUrKbpGDecQe6dLT7sQuqGNLqYSm+x5+8q19WGkrojGFGdyPTELIAYpqrAuMFIC5EqQDluFIxG6GFpETPMdsm6rOoOhYfiG/j8F0YPr/ADTIm6VnzTgroa7ycV2aH6rXoxatW17o0LiQdQ25rrao5cbTW1gy4ESEk7NVa4YvXIjPNRJpGkU+wpVogrGeKMzeM2hZ9MjYrneGcfqs0Uk+pQuPMe7Cjc19aJVeh0g80XF9A5R0Qk0gslwS5AHPVF+ozoTpASimI4DqJRbA1bS9rtEMq1AOgcY/0zHwT4JaQ1a8UqtPjAcNjiDB8xj3hOzN4k+h6DhtVr5LXA+XMeRCGzBxafI2KsGPekIZsHzWb7h+Sl/VGup7LR4RI6rms1oWrXZByo2mm4Ea8mU64FdmxY1Ad91hI2Q+LkATuo22O6Fn8XIMRyVrCjN5BJ3GvGBO5+a18nglZOTbFbU1ctcnTfBSgVTIOrUNUyJCFKgcQbaIGIT3WKqEqtuJ5e5XuE0BDsLpOcLTbhJsAVYpoAtB3NJghlxxCgoz77GVpAlnmu0UG3q/2/Ig/gunDxNET+qfM+ExNQeh+f5Lr0vE5r7SdTbUWaDydPou19DkSqRnufpMjbosZcdDsS3KmWeQ4eu4Q0pISuLE9RBg+w9VzpuL2s3pNWi5K0slEFgQ0mPc0BqWwWMtPFlrIBdRcFk8M49DRTTKB0eSzun6DoKNJ3x5jI9y0+F9fvXQl2uhYWxxphw9VXkPrHknzF34L9yOYLfiFW1d+Cd77chaXD3v1GmNQa0vd/S0FoJ9JcPoLLI4QcU3W50vd9a+5OhxnafHQPa0Hjl8lp5M3xRPnQXNjLqDiPECPd+CFhldMXnQ7Ma4U5od4MGDHqMweoIkLqeJShSObPklFbn0/Q1K1XMjn8Pr8FwNVwXaatBrC8DHg8xEe3f4JNWgR7w3TWgcwWyPI75XNtZtZl3lXVsRM/BNKhWFotBaPEMfW/NQ3yWhulcgbOUuNjTK1eLhoknCqOG+hMshn2/GWvqEAyI3WrxVEz32wFJrmVu8mWmcdVTacaBKnZ662ugQFwyjydaYY1NkgNWhVbpgrCSdmqaEuIXGkYWkI2RJ0YdS8MroUTJyGKbcLVmIek1SwA3DFSYA6ZhNgHFXCloBe7fiCnFAeb4oJZUb1a73wuiDqSZEuUfMeHj968eXyK68D/nSX76iz/0os029OsrvOOXqZtUwSFhJnbHlWCY+DIWadMtq0RctBE8vklkipIMbadCNR5nO/wA1xTnJPk6ElXBZtYhNZGuonBMO2rK6YzszcaLSqsXAKqT0CzyNvhIuIWlbNOQSCqWCD5ToiWSS4YUWsEEGMifL1A3SlicbaIWRPhn0j/01a1rOncuumAUaJFZ1Npdr7sSDDoLX6YBkdMdfiF9IdZpddk0vkv8AmTuG/jbu692nG+Vyeg9HDJBZE+i5r2E/s4rWwuA17H95U1MYQQWQ9sFr2xmc5yM7L0/pdg1ctHvwSWyFSkq+K13T/Tj7Tl8PnBZKmuWd2+sKNCsxtCm1tJzJDmuLg9wcQ6XEnLYAjlPmt/olrc+r0056mblPdVPilVrj35MvEccYTSgqVfiZV/w51F4a4yHMZUaR/Ex4kGPePUFe9otdj1UHOPDUnFp9pJ8o4s+KWJ16q79gAt2zzE8xg/BehXFI545ZdOvzAXJe0aSHOE5dERH8PmeZP9QXHkx7+V1OrFOL6Ovb9f8AAzw7xQ7ouJ2uDej0lS8JpEAw4EQfbkKK5KMRvFy2A6d/km4oSHKXGgGnmeijZyVZI41LR57qlj5JchGrfk/eytUq6EdTrG4a06t3dPLyTasZt0uLh0TjcLJ4itw5/wBY0RzHko8my1ko1LPi7XjfbcHksZYXEtZLNRl+AN1i4GikYvHeO6BAkkroxYbM5ZDyz+0Tienln8F0+SjLcz6LRC5WUHhSMo4oEJvC0sCrXnmihEOMoGZl3b+Xr8VcWJo+R2ci4cP7h7oK7ML/AJ7JzL+QvsNQ4K9JHH2Mu/YWvM7OyPXmFxZG4yp9+h2YJKUPkK6lFm9EOrYKmWThjUeQDjKwk1JUy0qKeRWSfZlFwVqrJDU6nVbRmQ4ln9U5cciQzwyzq1qgpUgHPOzdTWz5AvIBPkufUayGkxvLmdRXV0399J/eyo4/Me1H0e77B1DQoVC6nQLaX/ye8P3XNBJcC2Q4xg5A8K+S0v0zgtRlxOMsm6f8qu6fCjz09uDoyeGqk0645PL2HG61JlSlRfoa57XAjDvAHDLTIh0iRn7sZX1mo8JwazLDNqIcxi4125p9fVc0/c8+Oonhjtg+ruzLY9zH94w6HA6mlgA0kGRAGBldUtLGWJ4p/FFqnfNr3Es3O4tbVXNjOoBwfB8TXOAiXNOHYxlVLBFp9m1Vrh18xea7/R9D6S7tJTueG91qp21Vx7prWy1p7rS/SP8AttIIGcAmJXwGDwfP4f4150Yyy40t7fdbrVtf3ST59WuT0p5o5tNtbSb49v8Ag+fuunt+8A4TvzHuX6ZGXc8NYYvpw/Q3KzDp71kHA1N5OAEj2wY9ih8M8yMvi8uf2P0/bOFk37zRpJ5evp7Fnkgp9TXFqpwdPkQ4pWewEHExC4JwcOp6uHLHKriZH7WSZmfNZ7jfaSKxPMqkJjVB8DKohgzUz1TspIgPTsdBmXZ5Jiov+2O6pioapcTcNpn8knFMVGnT44dEE/8AKz8pWO2ZlS+mZK1SEU/aG/yoCj6zSXAzRDAKkYB5TADUCaAEAnYgNSQcJgD1ZymB8gu26b57dvE78V1Y3/1C90vyFNXp37f7mg4L1keeugHiFuHsysc0FONM0083CZgVCQYO/XqvNlJp7ZHqJehQhZykUkDIhRZR0JgdMITaFRcFbJ3yiWEa/ktFPimS0dO3SQM8uiW6pJX1CuD6EftEqBjLfuW1KIotp1RVJ1VjpDXu1AnT5b9T5fKY/ohj86Wdzccu/dFxqoq7Srv7nTPW/CklxVcmZwLg7arXV6z+6t2HLplzj/K3GTtmN9vL2/EvGJ6eUNNp4b881xFdF6t+i/dnLg0qmnkm6gv3SHHdobWmdNCypkDGqt43O845e9c0fBvEc63avWSTfbH8KXtfVlSz4Yf08aa9XyVbxy2firZ0oPOlLCPTkVr/AKNrcPxabWTv0yVJP8mjN6rFPjJiX/jwy11wBj6Zr2j+9Y3L2HFSkOrh/E3zCvTeM5MWZaXxCHlzl9WS/pz9k+z9n/sRl08XHfhe5d0+qGezvZv9rt6pFSi17HNcNRMhkEVNbQPu4aWkT/EMSsvFvHv9N1uNThJwmmnxxuv4afry1JOuKZWm0yzY200mmRwNwdSBGxJj2GB8IX08+p8zrltysm5IYTJhpyOcHokuScd5Ka6iVS7a8w+HNIAjpHOCf1wlKCapnXDFKCuPDRn3fBo8VI6mycc8dOq4smla5iduHXJ/Dl4Ym1unfBCwqup2Xu6AzVSspRJ1JpjonvFVhROsKrFRGtOwosHosKLtre5MVHa0wok1/rdIdH291q5h8TSB6LzVNS6Mra11OQIrUCaAG4AhMAJamIHVAOU0Ao8GYATsKPlHathZxAnaXA+//lbbqy43+/QqKvFNDMdV7SPNVF3DA9FLIXEjFvbcSuHUY9x6uGZnTyK866dM6jlaEQmBCBEQjp0Au0ytYtSE1R9L7Cdlra4trlhuGVDVFIw1pD7d9MvLXEO66j5ESOa+H8f8a1Wk1eGaxOKhu6u1NOuOP+T0NPp4Tg1d3+B5LtJRoULl1Gk6o/uhoc58ZfudIAEAbeeeUL67wfX5tVgjn1CS3dEuaXu/V/gjg1OBQk4w+02+0VcMs7Km0gNdTNU+ZMGf9zl5/gjjl8T1uol1UlFey/aRpq4uOnxY16W/ma3ZXh1tRszxG5Y2o0E6Q4AgQ7SIBwXF2MrzvH/E9ZqvEY+GaKezpbXHLVvnqkl6dWVpMGOGJ5civ2CM7YWVx4atixrNtVOCW+wNaR7DyVw+jXiumj5ml1rlJdpXT++UvxX3GMtXgb25cXH7+Ri070Wt0alq6WtcdM7PYdw7qCvpv4J+IeHxxa6NSkua7S9V6NHnSyrDmcsT4XT3Rs8Rqi1r0723b+6r03kN5Nc5pa5p5QHFpjyI5LxNHjl4po8vhmsf8zBKKb7tJ3GS92lX/J1TawZI54dJp/5Rh8Gu4qPaGhof42gHwhwHiDZ2B3AzEL63HjlCCjKW6u7612v39+543iMVkSyJVXDNi9e19OfUehAVpNOjysKlDJRjcMY5+ppcA1sZwZnzIiMK2enqZRhUkrbNSmxoEB2rlyj3DCRwSlKTuSoXuaDTu0HfoU3CMlyjXHkmujPH1KkkmNInAHIcl5GVrc6VH0sI1FW7OD1KY6O1IsKLh6tMKOD07FRYOTsVFi5MKOlMDg9AUfqutTDgQcyvmk6dnc1aMSrwIbNcZ88hdS1PqjB4PRlafZ90S54HkBPxTeqXZCWB92U/6Dk+PHon/E8dA8j3G6HDGN5Z6rOWaTLWNIXu+GUzyyqhmkhSxxPP17QsJEyF0qakY7aPk32jNDbpr/7T7g0rXI6jjl6P9R4le9fvoAmPT5eXovfj0PN6hBsFTMX9YUvGLGaOrBLsY13SXmajF3R6OOQoHrkU64ZrRaVrZJKoRwTA4hJ+qA1+Cccq0KddlIljqvdgvBgtY3Xq09CdQ8W4APWRy6rw7Dr545Z1ax29vZt11+RcM0sSaj37i3E7qpWf3lQ6nwA50QXRgF0bmMT5LfT6LHpo7MP1eqV2lfp7EyyubuXU3ONNNbh9pVH/ANOqi8dNtJP+kf6gvE0Clp/FNRga/qVNe/r+b+47c9ZNNCa/t4ZucBBu+D1bNmalM6g3mYf3rY9Rqb6heZ4hWg8cx6vJxCapv042v7uH8i8S83TOMeqPLcNpFrdozkHBnpHIr9GwpKCa7nzeplc69Bpp+gtznaPUObq4S13/AG7ktHo5pcR/u+C+Txvy/pNOMf8A7MKb+yVL8Ed8pbtCr7S/QbqdkdVjTuWVqTXUW1HFzSXNcwFz2jYQ8OJbt0HJcS+lDweL5NJLFNqbiknSafR/+L6nQtEp4FJyXR36UZlhXbVZqkD+ZsAw7nEzj2L7bofK54Swzqvk/YOyzacmTHU/gMBNzaMZZ5rhFqrtI+QQk2KCcnyeb43xQiaY3/iPQHkPNc2q1Ch8Eevc9rRaROpy6djBleYeuWDk7EdKpATKqwLKhFkwJAVCO0oA4BMD9WOdGy+bR2kNPOUMEQUATqQMWqtO8x5KkyWmAqtMZVolmPxCnK3gzOR8c+1qhFRh/pHxLh+C6c3OBezIw/1GvYzaD9TWnqB8l7+GW6CfsjzskdsmvcYace9aM55dQdRshQy4OmZdzT3ELmyR4PQhIyq7IXl5sdHXFgmmFhGTiXQUFdCdoglWIkoAf4LwwXFQU++pUScA1CWzPTEE+RIXHrda9Jj8xY5Sr/8ANfj/AMGmPGpyq0vmfRe3fZm3Yx14572u0sYKdNoh9UNIB1GdIgCf7TzK+V+jnjetzZFo8cYvlvdK/hjdvhVddufwOzW6eEFvfsq9zyfZvjNOlrpVml1CqNLxzb0ePMfl0X1ni3h09SoZ9O6zY+Yt9H6xfs/31ODT5fLuE+Yy6/7mi6jUsXtuKDg+k77lVuWuaf4X9D5Y8lGPNpPGML0uphtyL60HxJP1i+69Gu3DInjzaafmQdrs+z+ZtN7YWNXxXNkDU5uYGu1eskH3yvI/+N+K6b+XotY1DspWq+VX+FfI0erwT+LJi5MTjvFKVxVD6VIUmBrWBojOmcw0QNwIHRfTeCaDPodM8eoy+ZJycm+e/u3b9b4PN1uSOTJuhGl0NbtDSNC0t7Q4eSazx/KXSGg+wkf5V5XgjWu8U1XiEfqKscX61W5/fz9ptq6xafHhfXq/0FuEcdfbUalDugRVLHODwYdTLSCIwfEC3xDou7xHwXD4jqoane08SaTjw1K7T+znhmWLVSwY3Crvnn0/yYgqGm8vbIBnEzjzwJPsXuR3KK38vu+lv1rt8jnlHHmjtNa14oDviee4/RXVnn5dE1ygfFb0MYXNyds5knb68llmyeXBsNLglkmoyPHOcSZOeq8W7ds+kSSVI6UASFSAmVQiQU0IvKtAS1MRaVQjoQBBamM/WBpr5uzto4UUWFE6ErGQWoEUemgE65WiJZn3TFtBmckfIvtht4FJ3qPcZ/FdUneB/NGWPjJ9h5PhRmk3PKPccfBezoZXgicmpVZGaLBiF1s4pdSHEZUsEI3DVm1Z142Zl1SXJmx2dmORnFeW+tM6US0wnF7RMKF0LkkkJoR0dUO2mgPUXPbG5risyo5pp1RHdloLWAfd0EQWubvM5O4Oy83Q+A6PA8c4JrJB3uT5d9U+zTuqroXn1OSd30fYA/hpFBleB3b3Opz0e0B0H1BJ/wApXtQ1eCWolpV9eMVKvZ9P8/M4nGcYb+1l+E8Sq0Ce6eNJ+8w+Jjv7m7e3dZa3wzTaxLzY8rpJOpL5NfkaYtVPF9Xv27M1f2uyeCa1o5h/moP075+47AXn/wCn+K4ONPqlJemSNv8A9lTLeo08/rQp+z/Rj3D7+xoEPt7WtVrT4XVnt0tPUBpyfZ7Vhn8K8Z1q8vVaiEMb6rGnbXzfb7fmif4vTYnuhFt+5nXtZ1aqalZ5Jc4aiBn0aCQDA5SvotLpMek0ywaZJKK4Xv7vnq+p5U87y5N0+rPZ8a4TaO4cy5YalQ06fdseBpnxkfvGkHDXF3P8F8J4Z4p4jDxuejy7YeZLdJdf7f7f+5Jfuz2M+HC9Ksit7VS/z8jxGkQv0k8BSadirqekyNlLVHbCW9cgeJXALWA7SfYQuLWu0jTT49spMy3tj05ea82qO0pCEMtCoRMKkIsGppAWDVaEWDfJUhMtpTSEdoTCzhKYH6v1L5k7ji9FDKFydCs6UgKuCYC1Rkq0yRG6ZhaxZEj5p9rttqtqZ/lcfiJ/BdUecckZr66Z874PiiCeRM+/Yr1vDn/06fzOXVJvJQ0ypDZ+s5Xa3wcs4fFQpTrGT6rGMrZvKCoO8Tlasyi6Fa9NZSRvCRlXVGCvM1GKuUdmOdoXXKn2NS7StoslhJWhJMp2Azw6s1lRrnNDmjdriQHDoS0gj1BVJOScVLa2uvp78ky+Vn3Ls7fWRtKENoUBV1GnSqPDgajSRI1ZOee+V+U+J6fX/wCoZXvnPy6UpxTTUX8j1scoeVHhK+x8m4pfVDVqOrEd5qIfyALTpgDYARAHkv13QwxYtPCOH6tKn633fuzwMtzm3LrZ6C47KXGmjUpU3VG1aVOoTgCm7T4gZIAGZBPI+S8TT/SfRvJlhnmouE3FdXauk0kb5NBkUVsXVEdkOGC4uGRXpU+7e12lzvHVDHAnuwMEYOZ9kZW/j/jD0eklWKbUotKSXCtV8XdfajLS6PfkVtcP9/M2e3nZ6lQJrtdV116kU6YjS0nxPlxGOcCRHoF4n0T8d1mucdNLbWKPxS/ufZUvzft6s6fENJgxJz7v7l+/zM234hcMpMph40NbUbpGWubVJLtY2dvHlGIK+sn4TpcmWeecbnJxd91t4VPqq/U8Ra6UUoLhK/tsx61Mj/heqZRafQX1wUzqguBbiFsXNluY5fkuXU4nOPwnRhyJP4jHNyRj2QfrC8q10Ozb3RdjgdkUIIAmhFgFSEXaFQFmtVEsu0KkJsJ3fvVE2dpToLI7tAz9Ql6+bo77ID0UBYFIDnORQyutMCHBMQGpTVJktHhftOs9Vm/qCCPcZXXidpr2MZcST9z47w2iXUtIwNTp89sL0vDreGvdmWokozvuEu36QBzOY+C7ss9vBz44bnYtbf4kHpKxxyrJRrNXDg06bNXkN10OSOVxaBVGtJIadt+nvWXmRbo1jGVcmfcUZWGSmdELRlvpLzpR5OlMrCIjJC1TJLqhHJgFdVLgA4k6QGgEzDRJAHQSSY8z1V44qN7VV8uu79RN+o5writW3qCrSdpeOZaHAjoQ4Hos9To8OpxPDlT2v0dflQQnKEtyPqvHu2tCpQdaPLtVSgBUqUwC2nUe0EsLQZInDgJ3jqvhPC/oxq8OpWrxpbYTdRl1cU6vp9q49ztzarG47G+qXKPn3BLkUa9Kq5jopva+G89JmMr9B1+nep0uTCuN8Wr+Z5mOajJSvoa192rubhr2VnBzHu1hpaD3Zkx3ZEEYluZxOFx6HwDR6OcMuGLjKKptP6y77l39fYefPknFp00/w+QmyoYls/8AC96zy5Y1dMYFxqGRlUmYyw7HwK3FIFVRvjlS5ABpCTs6OGKX1s1/3hnrsscmCGX6y59TWE3HoZdSzcz7pke4rgyaWcOY8o3WWMupancDnv6LBFNB2PCokOGq0JhWtVEsI1qoks0KgJhAidKAP0b3y+f2nbZwqIodhmOU0UmWJSoDgUAXaEhkPTQjzPbG3129QeS6tPKmY5EfE7CxMO1k6GuO3Mn09i79DNKL3dEzPUdVS5Yan2frVnPe2m4AmG6hpxtzTlmUpSf3BFKEVE2rXsTUJlxaMRzJyIQ9Sk7JrikaVHsW2SHOf7IHzlTLUtiUX3GmdlaTcaCZ3knPuUrO6qwce5ncR7P0Qf8AC+Lhj2lPdu6itroZ112Wt3s8DXMf/c4g+x0wp2lLLJHj+J8IfSOQY5H8+ilxpm0JqRnuYrKK6VYHQmIvbjxBXi4kTPoaLKY6LtSOVybC06JnAI3PtKpR9A3KuRuk5wwQmS4xfQPToz9fihEt0NtZiIVI5ZdbF3tIJIz1HX081RVqSpkiu04mDG35hVGSZPlyii/d+3Kqy4sDc0pbPRIuMxQUDueavaPzF0ELqxJdO2Meo6rhz6XdJyXodGPMtoOyfIjmFwRNpDYatEQFa1UkSFaxUFloTEWLUxEml6/XqgR9/FMjK8G0doamEmNDDSFmWjtSdBZLUhhQpGVJCYCNZ41sHVwHvwrr4WRfKPG3Fq1tU4AyZPMnzO/tXThfwKjHIvjNWztA7MBKUxxiarbQAeax3WabQbqYOBCpEkPo6R9EKlIlo83xlxPSPILogYyMCoyJjH17ltZDRn3dLVgwZ381aF0PNX/BATLMeR29nRJw9DaOWuJGLWti0w4Qfrbqkn6mt30B90qAqaaANjg3jOk7gT6gfQXdp8m7hnFqls+JG5UtQ1jSfrcrps4YzcpshtDw6oxPpiMHzS6mu9bttgKkDkWn6/JG00TZ1CqTiQUqozyJdS73AKkYiVxRa/fB5EbhEsakaQzSh8hV5rMGPEPj7VjNZYdOfzOqEsU/YmhxgQQ8Z6KI6qP93UctM7tBKXEdWDvyW2PVRn0MnplHkm6qjSfaffCrLOoMIR+K/Uw7SppdPLZePCSs9CS4NhoXQjAuGpiCMVCYzTZ6oEc5vJMRGj1QB98fXXgKJ3tl2VBulQ7Ll6VBZQlMRZj0mikwxqqaHYrcVyFaiS5GXc18tPRwPxWqjwzNy5EuJUx3zh/UfmUsL+ArIuR+0AARIIj4rCM9FlTLsXpVKbeZWjUmRwil5UIGE4qyW6PNX1YbYXTFGTM8W84AlaXRD56ALiyMSQqUkG0z69IQqAz6/DmvwRKb9ylx0MyrwBvIuHx+eUq9y97FHcFOwd8P1T2i8z2L2VmaTw+ZjlETyWuJ7ZWzPN/Mg4mlX4gCAC04+K6fOT7HJHTyjbTIq3wdGCABAGN4xP1yVLOvQj+Gkr9zMqkuyXH0GAPr8UKcX1Z0KO3hROadPiBMztz3+C2TjXDJdt0xl1cESdsZP1lXwlZzeU93AN3EaLDDtTTG5YfkYWUtTjg6d/cX/C5Jq1+aGqd5SIkO/wBhCa1ONmD0+VOq/EpdGg8EOg7wY/RROeKXUvFDUQdoy6doxp8P4rOCwwdo73KclyTXpkggA52Sy5FOLSBJpqwdlw0t8R35DeFx48Vcs2nkvhGg0FbUZBmUgdwQmII2280WFhBbkc5Tsmy4ooAn9lPknaCz66KuV4207LCsrwltHuCNuVO0e4t+0o2huKuu4RsDcCdfhPyxeYWFYP5pbaC7Eb7aOa1iiZC3GawFY+w+9rT+KjTq0yssqaL0LmVbgSpjHfSp2j3EUWCZQ2wovd1xHoEoxdhJqjy9xUk4XZFHPJjvCqonz5e1Z5UaYmV4lScXRy+aMbVWOSZkvsZMDJ8lrvonaG/YiwZA/VRutlVQkbYmVpZIs2y8UEdU7FQnxO3DZC0hyTLgyHM8/r6+a2omyHU8ef1+aVBYL1CKHZxKKArjqjn1FS9CKjp3z0nKHb6jSS6HAD1SoZJARQrJDJRQ7LNYU6FZLWEJibLwUUKywa7qExWGYD19yAsKyfVAhin+iTAMGjrH16qXY6Pfi6Xn7Teyj7sBPYG4C6/hPyyXMs3iUblHlh5gtW4oCFSxEvICF/5p7Bby1LiBBwUeXY/MaNRt3rbkA4+oWWymabrQLiLNT2nrTpH4Fp+Szw8SkvcvKrimBfSIC36mHQhlU7IcRqbHaNWFm4lqQG4qYTSE2ZNWlz+vNbRZnJck2zoz02Ski4sYq1Sd1mo0aWDpP0mZym1YJ0TUvQd0KFDc7AuuaYzuq2SYtyFnXI5AK9j7k7jK4pcNd4Yz6LbHBrkylKzz1Z0HGy6aIA60UMglKgsq4ooZBI6IoLIMIoDpHRFDs4PRQgmvyRQFmu9UUII2oUUFhBVRtEEY/wCCVAFx0QAUM8yEhEiieRlFjLhh6fD9EgPXtqyuSi7B1nkdU0hNmfXuI3H6LRRM3IVq3MnEhWok2cKso2hZZrjPX6/RFBYWkZKVUF2bVpVjGVjKNm0XQS6uD+5PWm4e1lQ7+8LlhGs0kbyd4kyguy4wurZRzeZfAdjBmPeobKSLtbCkoXrVRzPxVJMZApgtmUm6Go3yDawBPqNIo+qBzCFGx7qErm5BECVpGBEpGNWuHgwSB0810qEWZbmKtuHOMfP9VbglyTuG7aqNMkiBz5LOUeeCkzLuL0OLt4MD2LaOOiWxCFpQHQlQWRsih2TgpUBWEUOyNKVBZOnkigsltNAWWawoFZdtM9EBYRtI9EcBZIpeqAsIKR+gkKyzaZSCwgDhlLgCzarkUOwneuSp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AutoShape 4" descr="data:image/jpeg;base64,/9j/4AAQSkZJRgABAQAAAQABAAD/2wCEAAkGBxMTEhUSExMVFRUXGBUXGBgYFxoYHRUXFRgYFxgaFxgYHSggGB0lHRcXITEhJSkrLi4uGB8zODMtNygtLisBCgoKDg0OGhAQGi0lHx8tLS0tLS0tLS0tLS0tLS0tLS0tLS0tLS0tLS0tLS0tLS0tLS0tLS0tLy0tLS0tLS0tLf/AABEIAKgBLAMBEQACEQEDEQH/xAAcAAACAwEBAQEAAAAAAAAAAAADBAECBQAGBwj/xABBEAABAwMCAwUFBQYFAwUAAAABAAIRAwQhEjEFQVEGEyJhcYGRobHwBzLB0eEUI0JSYnIzgpKi8RVTwhYXJEOy/8QAGwEAAwEBAQEBAAAAAAAAAAAAAAECAwQFBgf/xAA6EQACAgEDAgQCCAUDBAMAAAAAAQIRAwQSITFBBRNRYSJxBjKBkaGxwfAUIzNC4RXR8SRygpIWQ1L/2gAMAwEAAhEDEQA/ANu1cvfaPJRp0qmVk0WdWTQMimyUCoq1mU7A5zeSBgqrU0IWc1UANwTEwJKokLbGZCTGiKrkLkBar7FaJIgRkIAhjuSBGnw3ms5lIcc1ZpjoZotUMdFyEASHIAPQdlRJFIbpOWTRaB160KoxE2Jm6zur2huOp3EpOI0wweoKHrVZSNIjIeoouy9N/NS0OwzaimirChymhlg5Ay4KQy0pAQgCodBT6iJ1pUMrrToD5nbNXuM8pDrTlQyhl7ZEqUMFRCbEQ58IoCzcoGZnHeM0rWm19V27tIaMuPMmOgXFl1sceZYqb7t+i/U6cellOG+/l7l21Q4BzTIcJHmDBC74u1aOWq4FnEz9dVoIoQgQayGUSBHXDcoTGAcFViKIEVaxOwNPhrcrOY0aTmLKyqC0eilgiXoQMh7kIAlJ2Ck0CGXVdIlZ1ZV0Zl7d7lbQgQ2ZD74krdQI3GjZkxJOVzz6mselhxXyocSrNC3r4lZOJqmFZcyVLiPcMNqHkoaKGqLlmy0FL0qHZZr0qGmFFRTQ7I78J7Qsh1wAjaFg+/VbRWV79G0LJ75Kh2eJpU4K9ezzkEjKQDNIqWMGxslNgAqtyqTEdRKTA8J9rBLadMgCHSCYEnSWloncDLuceSxyaXHkTyS6o6MOacfgXRg+B9tHOYO+pAR4ZpmNsfcdge9duHTynC0c+acYTo0D2qtcanupn+tjgP8AUAW/FKUXB/EhxW5Whmhxq2f92vSPlrb8iVNoHCXoaNhWYdnNPoQfkUN2TTQ5dMhKLAShUFFYTEFp00go1OG0uaymxoeqLNFFdWUxEP3QM54QmI6k7ZDAtxCrDEoLkb6Hlrq93C61EyszKN4dt991o0Qa9lcucMLCUUi02Hq6yQRtsoTjRfJsUnmGtWLS6mqGSyMndZ2XtKtuSD1CHFMExqleqHAreMVLwATKhQsbkLvvSSGzlXs7k7h2mTG6zdWaIUfcwc9VajZO4YpVJG6hqilyFDsKSgT6gbuVSViuhd180c1Wxi3GPp967jjIlFDGKRUsCsQ5HYCKjDMppgUqBAHkPtPoh9m138tQfFrh84WmNWpL2GnUkzwXAj4I8yvR0f8ASObWKp2M1mgzzW7SfDIg2jNq8PB2x5clzT0q6xOuOdrhiNS2LT933LllilHqrN1NMvTvag+7VqN8g9zfkVKjF9CvsGW8aum7XFX2vJ+aHBoVRYVnai8G1d3taw/NqVBsj6DdPtveDd1N3rTH/jCKoXlxNWy+0y6ZvSt3f5Xg/wD7UvGpdyfLQ5/7qVSfFas9lRw+bSl5Vdx+WvUPQ+1Jv8dq4f21Q75sCHjJ8r3H6f2n2jiNVKu3/Kw/+f4KVBg8b9R2j2+snH/Fcz+9jh8QCPin5cvQl42a3DuOW9U/u61J56Ne2fdMpONEbWuqCcXreAp41yJnjH3Uu6brqMgVq/xSeU8kMKNi1vADGwj4rKUbKTodZxEFwH0Vm8ZSmehp3AiVzyibxkMuqysqNLE31cwrSJAPpEmJI9FakkQ42adhac3LGc/QuMB02mdSjfxRe3ku2SYSdDFrm15xlVGYOBFsIwESEhiq7SJMKUrKbpGDecQe6dLT7sQuqGNLqYSm+x5+8q19WGkrojGFGdyPTELIAYpqrAuMFIC5EqQDluFIxG6GFpETPMdsm6rOoOhYfiG/j8F0YPr/ADTIm6VnzTgroa7ycV2aH6rXoxatW17o0LiQdQ25rrao5cbTW1gy4ESEk7NVa4YvXIjPNRJpGkU+wpVogrGeKMzeM2hZ9MjYrneGcfqs0Uk+pQuPMe7Cjc19aJVeh0g80XF9A5R0Qk0gslwS5AHPVF+ozoTpASimI4DqJRbA1bS9rtEMq1AOgcY/0zHwT4JaQ1a8UqtPjAcNjiDB8xj3hOzN4k+h6DhtVr5LXA+XMeRCGzBxafI2KsGPekIZsHzWb7h+Sl/VGup7LR4RI6rms1oWrXZByo2mm4Ea8mU64FdmxY1Ad91hI2Q+LkATuo22O6Fn8XIMRyVrCjN5BJ3GvGBO5+a18nglZOTbFbU1ctcnTfBSgVTIOrUNUyJCFKgcQbaIGIT3WKqEqtuJ5e5XuE0BDsLpOcLTbhJsAVYpoAtB3NJghlxxCgoz77GVpAlnmu0UG3q/2/Ig/gunDxNET+qfM+ExNQeh+f5Lr0vE5r7SdTbUWaDydPou19DkSqRnufpMjbosZcdDsS3KmWeQ4eu4Q0pISuLE9RBg+w9VzpuL2s3pNWi5K0slEFgQ0mPc0BqWwWMtPFlrIBdRcFk8M49DRTTKB0eSzun6DoKNJ3x5jI9y0+F9fvXQl2uhYWxxphw9VXkPrHknzF34L9yOYLfiFW1d+Cd77chaXD3v1GmNQa0vd/S0FoJ9JcPoLLI4QcU3W50vd9a+5OhxnafHQPa0Hjl8lp5M3xRPnQXNjLqDiPECPd+CFhldMXnQ7Ma4U5od4MGDHqMweoIkLqeJShSObPklFbn0/Q1K1XMjn8Pr8FwNVwXaatBrC8DHg8xEe3f4JNWgR7w3TWgcwWyPI75XNtZtZl3lXVsRM/BNKhWFotBaPEMfW/NQ3yWhulcgbOUuNjTK1eLhoknCqOG+hMshn2/GWvqEAyI3WrxVEz32wFJrmVu8mWmcdVTacaBKnZ662ugQFwyjydaYY1NkgNWhVbpgrCSdmqaEuIXGkYWkI2RJ0YdS8MroUTJyGKbcLVmIek1SwA3DFSYA6ZhNgHFXCloBe7fiCnFAeb4oJZUb1a73wuiDqSZEuUfMeHj968eXyK68D/nSX76iz/0os029OsrvOOXqZtUwSFhJnbHlWCY+DIWadMtq0RctBE8vklkipIMbadCNR5nO/wA1xTnJPk6ElXBZtYhNZGuonBMO2rK6YzszcaLSqsXAKqT0CzyNvhIuIWlbNOQSCqWCD5ToiWSS4YUWsEEGMifL1A3SlicbaIWRPhn0j/01a1rOncuumAUaJFZ1Npdr7sSDDoLX6YBkdMdfiF9IdZpddk0vkv8AmTuG/jbu692nG+Vyeg9HDJBZE+i5r2E/s4rWwuA17H95U1MYQQWQ9sFr2xmc5yM7L0/pdg1ctHvwSWyFSkq+K13T/Tj7Tl8PnBZKmuWd2+sKNCsxtCm1tJzJDmuLg9wcQ6XEnLYAjlPmt/olrc+r0056mblPdVPilVrj35MvEccYTSgqVfiZV/w51F4a4yHMZUaR/Ex4kGPePUFe9otdj1UHOPDUnFp9pJ8o4s+KWJ16q79gAt2zzE8xg/BehXFI545ZdOvzAXJe0aSHOE5dERH8PmeZP9QXHkx7+V1OrFOL6Ovb9f8AAzw7xQ7ouJ2uDej0lS8JpEAw4EQfbkKK5KMRvFy2A6d/km4oSHKXGgGnmeijZyVZI41LR57qlj5JchGrfk/eytUq6EdTrG4a06t3dPLyTasZt0uLh0TjcLJ4itw5/wBY0RzHko8my1ko1LPi7XjfbcHksZYXEtZLNRl+AN1i4GikYvHeO6BAkkroxYbM5ZDyz+0Tienln8F0+SjLcz6LRC5WUHhSMo4oEJvC0sCrXnmihEOMoGZl3b+Xr8VcWJo+R2ci4cP7h7oK7ML/AJ7JzL+QvsNQ4K9JHH2Mu/YWvM7OyPXmFxZG4yp9+h2YJKUPkK6lFm9EOrYKmWThjUeQDjKwk1JUy0qKeRWSfZlFwVqrJDU6nVbRmQ4ln9U5cciQzwyzq1qgpUgHPOzdTWz5AvIBPkufUayGkxvLmdRXV0399J/eyo4/Me1H0e77B1DQoVC6nQLaX/ye8P3XNBJcC2Q4xg5A8K+S0v0zgtRlxOMsm6f8qu6fCjz09uDoyeGqk0645PL2HG61JlSlRfoa57XAjDvAHDLTIh0iRn7sZX1mo8JwazLDNqIcxi4125p9fVc0/c8+Oonhjtg+ruzLY9zH94w6HA6mlgA0kGRAGBldUtLGWJ4p/FFqnfNr3Es3O4tbVXNjOoBwfB8TXOAiXNOHYxlVLBFp9m1Vrh18xea7/R9D6S7tJTueG91qp21Vx7prWy1p7rS/SP8AttIIGcAmJXwGDwfP4f4150Yyy40t7fdbrVtf3ST59WuT0p5o5tNtbSb49v8Ag+fuunt+8A4TvzHuX6ZGXc8NYYvpw/Q3KzDp71kHA1N5OAEj2wY9ih8M8yMvi8uf2P0/bOFk37zRpJ5evp7Fnkgp9TXFqpwdPkQ4pWewEHExC4JwcOp6uHLHKriZH7WSZmfNZ7jfaSKxPMqkJjVB8DKohgzUz1TspIgPTsdBmXZ5Jiov+2O6pioapcTcNpn8knFMVGnT44dEE/8AKz8pWO2ZlS+mZK1SEU/aG/yoCj6zSXAzRDAKkYB5TADUCaAEAnYgNSQcJgD1ZymB8gu26b57dvE78V1Y3/1C90vyFNXp37f7mg4L1keeugHiFuHsysc0FONM0083CZgVCQYO/XqvNlJp7ZHqJehQhZykUkDIhRZR0JgdMITaFRcFbJ3yiWEa/ktFPimS0dO3SQM8uiW6pJX1CuD6EftEqBjLfuW1KIotp1RVJ1VjpDXu1AnT5b9T5fKY/ohj86Wdzccu/dFxqoq7Srv7nTPW/CklxVcmZwLg7arXV6z+6t2HLplzj/K3GTtmN9vL2/EvGJ6eUNNp4b881xFdF6t+i/dnLg0qmnkm6gv3SHHdobWmdNCypkDGqt43O845e9c0fBvEc63avWSTfbH8KXtfVlSz4Yf08aa9XyVbxy2firZ0oPOlLCPTkVr/AKNrcPxabWTv0yVJP8mjN6rFPjJiX/jwy11wBj6Zr2j+9Y3L2HFSkOrh/E3zCvTeM5MWZaXxCHlzl9WS/pz9k+z9n/sRl08XHfhe5d0+qGezvZv9rt6pFSi17HNcNRMhkEVNbQPu4aWkT/EMSsvFvHv9N1uNThJwmmnxxuv4afry1JOuKZWm0yzY200mmRwNwdSBGxJj2GB8IX08+p8zrltysm5IYTJhpyOcHokuScd5Ka6iVS7a8w+HNIAjpHOCf1wlKCapnXDFKCuPDRn3fBo8VI6mycc8dOq4smla5iduHXJ/Dl4Ym1unfBCwqup2Xu6AzVSspRJ1JpjonvFVhROsKrFRGtOwosHosKLtre5MVHa0wok1/rdIdH291q5h8TSB6LzVNS6Mra11OQIrUCaAG4AhMAJamIHVAOU0Ao8GYATsKPlHathZxAnaXA+//lbbqy43+/QqKvFNDMdV7SPNVF3DA9FLIXEjFvbcSuHUY9x6uGZnTyK866dM6jlaEQmBCBEQjp0Au0ytYtSE1R9L7Cdlra4trlhuGVDVFIw1pD7d9MvLXEO66j5ESOa+H8f8a1Wk1eGaxOKhu6u1NOuOP+T0NPp4Tg1d3+B5LtJRoULl1Gk6o/uhoc58ZfudIAEAbeeeUL67wfX5tVgjn1CS3dEuaXu/V/gjg1OBQk4w+02+0VcMs7Km0gNdTNU+ZMGf9zl5/gjjl8T1uol1UlFey/aRpq4uOnxY16W/ma3ZXh1tRszxG5Y2o0E6Q4AgQ7SIBwXF2MrzvH/E9ZqvEY+GaKezpbXHLVvnqkl6dWVpMGOGJ5civ2CM7YWVx4atixrNtVOCW+wNaR7DyVw+jXiumj5ml1rlJdpXT++UvxX3GMtXgb25cXH7+Ri070Wt0alq6WtcdM7PYdw7qCvpv4J+IeHxxa6NSkua7S9V6NHnSyrDmcsT4XT3Rs8Rqi1r0723b+6r03kN5Nc5pa5p5QHFpjyI5LxNHjl4po8vhmsf8zBKKb7tJ3GS92lX/J1TawZI54dJp/5Rh8Gu4qPaGhof42gHwhwHiDZ2B3AzEL63HjlCCjKW6u7612v39+543iMVkSyJVXDNi9e19OfUehAVpNOjysKlDJRjcMY5+ppcA1sZwZnzIiMK2enqZRhUkrbNSmxoEB2rlyj3DCRwSlKTuSoXuaDTu0HfoU3CMlyjXHkmujPH1KkkmNInAHIcl5GVrc6VH0sI1FW7OD1KY6O1IsKLh6tMKOD07FRYOTsVFi5MKOlMDg9AUfqutTDgQcyvmk6dnc1aMSrwIbNcZ88hdS1PqjB4PRlafZ90S54HkBPxTeqXZCWB92U/6Dk+PHon/E8dA8j3G6HDGN5Z6rOWaTLWNIXu+GUzyyqhmkhSxxPP17QsJEyF0qakY7aPk32jNDbpr/7T7g0rXI6jjl6P9R4le9fvoAmPT5eXovfj0PN6hBsFTMX9YUvGLGaOrBLsY13SXmajF3R6OOQoHrkU64ZrRaVrZJKoRwTA4hJ+qA1+Cccq0KddlIljqvdgvBgtY3Xq09CdQ8W4APWRy6rw7Dr545Z1ax29vZt11+RcM0sSaj37i3E7qpWf3lQ6nwA50QXRgF0bmMT5LfT6LHpo7MP1eqV2lfp7EyyubuXU3ONNNbh9pVH/ANOqi8dNtJP+kf6gvE0Clp/FNRga/qVNe/r+b+47c9ZNNCa/t4ZucBBu+D1bNmalM6g3mYf3rY9Rqb6heZ4hWg8cx6vJxCapv042v7uH8i8S83TOMeqPLcNpFrdozkHBnpHIr9GwpKCa7nzeplc69Bpp+gtznaPUObq4S13/AG7ktHo5pcR/u+C+Txvy/pNOMf8A7MKb+yVL8Ed8pbtCr7S/QbqdkdVjTuWVqTXUW1HFzSXNcwFz2jYQ8OJbt0HJcS+lDweL5NJLFNqbiknSafR/+L6nQtEp4FJyXR36UZlhXbVZqkD+ZsAw7nEzj2L7bofK54Swzqvk/YOyzacmTHU/gMBNzaMZZ5rhFqrtI+QQk2KCcnyeb43xQiaY3/iPQHkPNc2q1Ch8Eevc9rRaROpy6djBleYeuWDk7EdKpATKqwLKhFkwJAVCO0oA4BMD9WOdGy+bR2kNPOUMEQUATqQMWqtO8x5KkyWmAqtMZVolmPxCnK3gzOR8c+1qhFRh/pHxLh+C6c3OBezIw/1GvYzaD9TWnqB8l7+GW6CfsjzskdsmvcYace9aM55dQdRshQy4OmZdzT3ELmyR4PQhIyq7IXl5sdHXFgmmFhGTiXQUFdCdoglWIkoAf4LwwXFQU++pUScA1CWzPTEE+RIXHrda9Jj8xY5Sr/8ANfj/AMGmPGpyq0vmfRe3fZm3Yx14572u0sYKdNoh9UNIB1GdIgCf7TzK+V+jnjetzZFo8cYvlvdK/hjdvhVddufwOzW6eEFvfsq9zyfZvjNOlrpVml1CqNLxzb0ePMfl0X1ni3h09SoZ9O6zY+Yt9H6xfs/31ODT5fLuE+Yy6/7mi6jUsXtuKDg+k77lVuWuaf4X9D5Y8lGPNpPGML0uphtyL60HxJP1i+69Gu3DInjzaafmQdrs+z+ZtN7YWNXxXNkDU5uYGu1eskH3yvI/+N+K6b+XotY1DspWq+VX+FfI0erwT+LJi5MTjvFKVxVD6VIUmBrWBojOmcw0QNwIHRfTeCaDPodM8eoy+ZJycm+e/u3b9b4PN1uSOTJuhGl0NbtDSNC0t7Q4eSazx/KXSGg+wkf5V5XgjWu8U1XiEfqKscX61W5/fz9ptq6xafHhfXq/0FuEcdfbUalDugRVLHODwYdTLSCIwfEC3xDou7xHwXD4jqoane08SaTjw1K7T+znhmWLVSwY3Crvnn0/yYgqGm8vbIBnEzjzwJPsXuR3KK38vu+lv1rt8jnlHHmjtNa14oDviee4/RXVnn5dE1ygfFb0MYXNyds5knb68llmyeXBsNLglkmoyPHOcSZOeq8W7ds+kSSVI6UASFSAmVQiQU0IvKtAS1MRaVQjoQBBamM/WBpr5uzto4UUWFE6ErGQWoEUemgE65WiJZn3TFtBmckfIvtht4FJ3qPcZ/FdUneB/NGWPjJ9h5PhRmk3PKPccfBezoZXgicmpVZGaLBiF1s4pdSHEZUsEI3DVm1Z142Zl1SXJmx2dmORnFeW+tM6US0wnF7RMKF0LkkkJoR0dUO2mgPUXPbG5risyo5pp1RHdloLWAfd0EQWubvM5O4Oy83Q+A6PA8c4JrJB3uT5d9U+zTuqroXn1OSd30fYA/hpFBleB3b3Opz0e0B0H1BJ/wApXtQ1eCWolpV9eMVKvZ9P8/M4nGcYb+1l+E8Sq0Ce6eNJ+8w+Jjv7m7e3dZa3wzTaxLzY8rpJOpL5NfkaYtVPF9Xv27M1f2uyeCa1o5h/moP075+47AXn/wCn+K4ONPqlJemSNv8A9lTLeo08/rQp+z/Rj3D7+xoEPt7WtVrT4XVnt0tPUBpyfZ7Vhn8K8Z1q8vVaiEMb6rGnbXzfb7fmif4vTYnuhFt+5nXtZ1aqalZ5Jc4aiBn0aCQDA5SvotLpMek0ywaZJKK4Xv7vnq+p5U87y5N0+rPZ8a4TaO4cy5YalQ06fdseBpnxkfvGkHDXF3P8F8J4Z4p4jDxuejy7YeZLdJdf7f7f+5Jfuz2M+HC9Ksit7VS/z8jxGkQv0k8BSadirqekyNlLVHbCW9cgeJXALWA7SfYQuLWu0jTT49spMy3tj05ea82qO0pCEMtCoRMKkIsGppAWDVaEWDfJUhMtpTSEdoTCzhKYH6v1L5k7ji9FDKFydCs6UgKuCYC1Rkq0yRG6ZhaxZEj5p9rttqtqZ/lcfiJ/BdUecckZr66Z874PiiCeRM+/Yr1vDn/06fzOXVJvJQ0ypDZ+s5Xa3wcs4fFQpTrGT6rGMrZvKCoO8Tlasyi6Fa9NZSRvCRlXVGCvM1GKuUdmOdoXXKn2NS7StoslhJWhJMp2Azw6s1lRrnNDmjdriQHDoS0gj1BVJOScVLa2uvp78ky+Vn3Ls7fWRtKENoUBV1GnSqPDgajSRI1ZOee+V+U+J6fX/wCoZXvnPy6UpxTTUX8j1scoeVHhK+x8m4pfVDVqOrEd5qIfyALTpgDYARAHkv13QwxYtPCOH6tKn633fuzwMtzm3LrZ6C47KXGmjUpU3VG1aVOoTgCm7T4gZIAGZBPI+S8TT/SfRvJlhnmouE3FdXauk0kb5NBkUVsXVEdkOGC4uGRXpU+7e12lzvHVDHAnuwMEYOZ9kZW/j/jD0eklWKbUotKSXCtV8XdfajLS6PfkVtcP9/M2e3nZ6lQJrtdV116kU6YjS0nxPlxGOcCRHoF4n0T8d1mucdNLbWKPxS/ufZUvzft6s6fENJgxJz7v7l+/zM234hcMpMph40NbUbpGWubVJLtY2dvHlGIK+sn4TpcmWeecbnJxd91t4VPqq/U8Ra6UUoLhK/tsx61Mj/heqZRafQX1wUzqguBbiFsXNluY5fkuXU4nOPwnRhyJP4jHNyRj2QfrC8q10Ozb3RdjgdkUIIAmhFgFSEXaFQFmtVEsu0KkJsJ3fvVE2dpToLI7tAz9Ql6+bo77ID0UBYFIDnORQyutMCHBMQGpTVJktHhftOs9Vm/qCCPcZXXidpr2MZcST9z47w2iXUtIwNTp89sL0vDreGvdmWokozvuEu36QBzOY+C7ss9vBz44bnYtbf4kHpKxxyrJRrNXDg06bNXkN10OSOVxaBVGtJIadt+nvWXmRbo1jGVcmfcUZWGSmdELRlvpLzpR5OlMrCIjJC1TJLqhHJgFdVLgA4k6QGgEzDRJAHQSSY8z1V44qN7VV8uu79RN+o5writW3qCrSdpeOZaHAjoQ4Hos9To8OpxPDlT2v0dflQQnKEtyPqvHu2tCpQdaPLtVSgBUqUwC2nUe0EsLQZInDgJ3jqvhPC/oxq8OpWrxpbYTdRl1cU6vp9q49ztzarG47G+qXKPn3BLkUa9Kq5jopva+G89JmMr9B1+nep0uTCuN8Wr+Z5mOajJSvoa192rubhr2VnBzHu1hpaD3Zkx3ZEEYluZxOFx6HwDR6OcMuGLjKKptP6y77l39fYefPknFp00/w+QmyoYls/8AC96zy5Y1dMYFxqGRlUmYyw7HwK3FIFVRvjlS5ABpCTs6OGKX1s1/3hnrsscmCGX6y59TWE3HoZdSzcz7pke4rgyaWcOY8o3WWMupancDnv6LBFNB2PCokOGq0JhWtVEsI1qoks0KgJhAidKAP0b3y+f2nbZwqIodhmOU0UmWJSoDgUAXaEhkPTQjzPbG3129QeS6tPKmY5EfE7CxMO1k6GuO3Mn09i79DNKL3dEzPUdVS5Yan2frVnPe2m4AmG6hpxtzTlmUpSf3BFKEVE2rXsTUJlxaMRzJyIQ9Sk7JrikaVHsW2SHOf7IHzlTLUtiUX3GmdlaTcaCZ3knPuUrO6qwce5ncR7P0Qf8AC+Lhj2lPdu6itroZ112Wt3s8DXMf/c4g+x0wp2lLLJHj+J8IfSOQY5H8+ilxpm0JqRnuYrKK6VYHQmIvbjxBXi4kTPoaLKY6LtSOVybC06JnAI3PtKpR9A3KuRuk5wwQmS4xfQPToz9fihEt0NtZiIVI5ZdbF3tIJIz1HX081RVqSpkiu04mDG35hVGSZPlyii/d+3Kqy4sDc0pbPRIuMxQUDueavaPzF0ELqxJdO2Meo6rhz6XdJyXodGPMtoOyfIjmFwRNpDYatEQFa1UkSFaxUFloTEWLUxEml6/XqgR9/FMjK8G0doamEmNDDSFmWjtSdBZLUhhQpGVJCYCNZ41sHVwHvwrr4WRfKPG3Fq1tU4AyZPMnzO/tXThfwKjHIvjNWztA7MBKUxxiarbQAeax3WabQbqYOBCpEkPo6R9EKlIlo83xlxPSPILogYyMCoyJjH17ltZDRn3dLVgwZ381aF0PNX/BATLMeR29nRJw9DaOWuJGLWti0w4Qfrbqkn6mt30B90qAqaaANjg3jOk7gT6gfQXdp8m7hnFqls+JG5UtQ1jSfrcrps4YzcpshtDw6oxPpiMHzS6mu9bttgKkDkWn6/JG00TZ1CqTiQUqozyJdS73AKkYiVxRa/fB5EbhEsakaQzSh8hV5rMGPEPj7VjNZYdOfzOqEsU/YmhxgQQ8Z6KI6qP93UctM7tBKXEdWDvyW2PVRn0MnplHkm6qjSfaffCrLOoMIR+K/Uw7SppdPLZePCSs9CS4NhoXQjAuGpiCMVCYzTZ6oEc5vJMRGj1QB98fXXgKJ3tl2VBulQ7Ll6VBZQlMRZj0mikwxqqaHYrcVyFaiS5GXc18tPRwPxWqjwzNy5EuJUx3zh/UfmUsL+ArIuR+0AARIIj4rCM9FlTLsXpVKbeZWjUmRwil5UIGE4qyW6PNX1YbYXTFGTM8W84AlaXRD56ALiyMSQqUkG0z69IQqAz6/DmvwRKb9ylx0MyrwBvIuHx+eUq9y97FHcFOwd8P1T2i8z2L2VmaTw+ZjlETyWuJ7ZWzPN/Mg4mlX4gCAC04+K6fOT7HJHTyjbTIq3wdGCABAGN4xP1yVLOvQj+Gkr9zMqkuyXH0GAPr8UKcX1Z0KO3hROadPiBMztz3+C2TjXDJdt0xl1cESdsZP1lXwlZzeU93AN3EaLDDtTTG5YfkYWUtTjg6d/cX/C5Jq1+aGqd5SIkO/wBhCa1ONmD0+VOq/EpdGg8EOg7wY/RROeKXUvFDUQdoy6doxp8P4rOCwwdo73KclyTXpkggA52Sy5FOLSBJpqwdlw0t8R35DeFx48Vcs2nkvhGg0FbUZBmUgdwQmII2280WFhBbkc5Tsmy4ooAn9lPknaCz66KuV4207LCsrwltHuCNuVO0e4t+0o2huKuu4RsDcCdfhPyxeYWFYP5pbaC7Eb7aOa1iiZC3GawFY+w+9rT+KjTq0yssqaL0LmVbgSpjHfSp2j3EUWCZQ2wovd1xHoEoxdhJqjy9xUk4XZFHPJjvCqonz5e1Z5UaYmV4lScXRy+aMbVWOSZkvsZMDJ8lrvonaG/YiwZA/VRutlVQkbYmVpZIs2y8UEdU7FQnxO3DZC0hyTLgyHM8/r6+a2omyHU8ef1+aVBYL1CKHZxKKArjqjn1FS9CKjp3z0nKHb6jSS6HAD1SoZJARQrJDJRQ7LNYU6FZLWEJibLwUUKywa7qExWGYD19yAsKyfVAhin+iTAMGjrH16qXY6Pfi6Xn7Teyj7sBPYG4C6/hPyyXMs3iUblHlh5gtW4oCFSxEvICF/5p7Bby1LiBBwUeXY/MaNRt3rbkA4+oWWymabrQLiLNT2nrTpH4Fp+Szw8SkvcvKrimBfSIC36mHQhlU7IcRqbHaNWFm4lqQG4qYTSE2ZNWlz+vNbRZnJck2zoz02Ski4sYq1Sd1mo0aWDpP0mZym1YJ0TUvQd0KFDc7AuuaYzuq2SYtyFnXI5AK9j7k7jK4pcNd4Yz6LbHBrkylKzz1Z0HGy6aIA60UMglKgsq4ooZBI6IoLIMIoDpHRFDs4PRQgmvyRQFmu9UUII2oUUFhBVRtEEY/wCCVAFx0QAUM8yEhEiieRlFjLhh6fD9EgPXtqyuSi7B1nkdU0hNmfXuI3H6LRRM3IVq3MnEhWok2cKso2hZZrjPX6/RFBYWkZKVUF2bVpVjGVjKNm0XQS6uD+5PWm4e1lQ7+8LlhGs0kbyd4kyguy4wurZRzeZfAdjBmPeobKSLtbCkoXrVRzPxVJMZApgtmUm6Go3yDawBPqNIo+qBzCFGx7qErm5BECVpGBEpGNWuHgwSB0810qEWZbmKtuHOMfP9VbglyTuG7aqNMkiBz5LOUeeCkzLuL0OLt4MD2LaOOiWxCFpQHQlQWRsih2TgpUBWEUOyNKVBZOnkigsltNAWWawoFZdtM9EBYRtI9EcBZIpeqAsIKR+gkKyzaZSCwgDhlLgCzarkUOwneuSp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03598"/>
            <a:ext cx="3168352" cy="211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03597"/>
            <a:ext cx="3326724" cy="211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Gerade Verbindung mit Pfeil 5"/>
          <p:cNvCxnSpPr/>
          <p:nvPr/>
        </p:nvCxnSpPr>
        <p:spPr>
          <a:xfrm>
            <a:off x="4283968" y="2259715"/>
            <a:ext cx="432048" cy="0"/>
          </a:xfrm>
          <a:prstGeom prst="straightConnector1">
            <a:avLst/>
          </a:prstGeom>
          <a:ln w="317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957" y="3813202"/>
            <a:ext cx="528067" cy="47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67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323528" y="335143"/>
            <a:ext cx="6552728" cy="508415"/>
          </a:xfrm>
        </p:spPr>
        <p:txBody>
          <a:bodyPr/>
          <a:lstStyle/>
          <a:p>
            <a:r>
              <a:rPr lang="de-DE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role and regulation of claims to fair 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compensation</a:t>
            </a:r>
            <a:endParaRPr lang="de-DE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 smtClean="0"/>
              <a:t>Max Planck Institute </a:t>
            </a:r>
            <a:r>
              <a:rPr lang="de-DE" dirty="0" err="1" smtClean="0"/>
              <a:t>for</a:t>
            </a:r>
            <a:r>
              <a:rPr lang="de-DE" dirty="0" smtClean="0"/>
              <a:t> Innovation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Competition</a:t>
            </a:r>
            <a:r>
              <a:rPr lang="de-DE" dirty="0" smtClean="0"/>
              <a:t> | </a:t>
            </a:r>
            <a:r>
              <a:rPr lang="de-DE" dirty="0" err="1" smtClean="0"/>
              <a:t>Munich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98F7-1F11-42B5-8319-C7184214C8CE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1059582"/>
            <a:ext cx="756084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  <a:tabLst>
                <a:tab pos="447675" algn="l"/>
              </a:tabLst>
            </a:pPr>
            <a:r>
              <a:rPr lang="en-US" sz="2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	Remuneration – an item of the “toolbox”?</a:t>
            </a:r>
          </a:p>
          <a:p>
            <a:pPr>
              <a:spcBef>
                <a:spcPts val="900"/>
              </a:spcBef>
              <a:tabLst>
                <a:tab pos="447675" algn="l"/>
              </a:tabLst>
            </a:pPr>
            <a:r>
              <a:rPr lang="en-US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	EU competence?</a:t>
            </a:r>
          </a:p>
          <a:p>
            <a:pPr>
              <a:spcBef>
                <a:spcPts val="900"/>
              </a:spcBef>
              <a:tabLst>
                <a:tab pos="447675" algn="l"/>
              </a:tabLst>
            </a:pPr>
            <a:r>
              <a:rPr lang="en-US" sz="2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	Subject matter of regulation?</a:t>
            </a:r>
          </a:p>
          <a:p>
            <a:pPr>
              <a:spcBef>
                <a:spcPts val="900"/>
              </a:spcBef>
              <a:tabLst>
                <a:tab pos="447675" algn="l"/>
              </a:tabLst>
            </a:pPr>
            <a:r>
              <a:rPr lang="en-US" sz="2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	Is there common ground?</a:t>
            </a:r>
          </a:p>
          <a:p>
            <a:pPr>
              <a:spcBef>
                <a:spcPts val="900"/>
              </a:spcBef>
              <a:tabLst>
                <a:tab pos="447675" algn="l"/>
              </a:tabLst>
            </a:pPr>
            <a:r>
              <a:rPr lang="en-US" sz="2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	What is “fair” remuneration?</a:t>
            </a:r>
          </a:p>
          <a:p>
            <a:pPr>
              <a:spcBef>
                <a:spcPts val="900"/>
              </a:spcBef>
              <a:tabLst>
                <a:tab pos="447675" algn="l"/>
              </a:tabLst>
            </a:pPr>
            <a:r>
              <a:rPr lang="en-US" sz="2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</a:t>
            </a:r>
            <a:r>
              <a:rPr lang="en-US" sz="2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“Remuneration</a:t>
            </a:r>
            <a:r>
              <a:rPr lang="en-US" sz="2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or </a:t>
            </a:r>
            <a:r>
              <a:rPr lang="en-US" sz="2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“compensation”</a:t>
            </a:r>
          </a:p>
          <a:p>
            <a:pPr>
              <a:spcBef>
                <a:spcPts val="900"/>
              </a:spcBef>
              <a:tabLst>
                <a:tab pos="447675" algn="l"/>
              </a:tabLst>
            </a:pPr>
            <a:r>
              <a:rPr lang="en-US" sz="2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	Next steps forward?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90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ts val="900"/>
              </a:spcBef>
              <a:tabLst>
                <a:tab pos="447675" algn="l"/>
              </a:tabLs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EU competence?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 smtClean="0"/>
              <a:t>Max Planck Institute </a:t>
            </a:r>
            <a:r>
              <a:rPr lang="de-DE" dirty="0" err="1" smtClean="0"/>
              <a:t>for</a:t>
            </a:r>
            <a:r>
              <a:rPr lang="de-DE" dirty="0" smtClean="0"/>
              <a:t> Innovation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Competition</a:t>
            </a:r>
            <a:r>
              <a:rPr lang="de-DE" dirty="0" smtClean="0"/>
              <a:t> | </a:t>
            </a:r>
            <a:r>
              <a:rPr lang="de-DE" dirty="0" err="1" smtClean="0"/>
              <a:t>Munich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98F7-1F11-42B5-8319-C7184214C8CE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3" name="AutoShape 2" descr="data:image/jpeg;base64,/9j/4AAQSkZJRgABAQAAAQABAAD/2wCEAAkGBxMTEhUSExMVFRUXGBUXGBgYFxoYHRUXFRgYFxgaFxgYHSggGB0lHRcXITEhJSkrLi4uGB8zODMtNygtLisBCgoKDg0OGhAQGi0lHx8tLS0tLS0tLS0tLS0tLS0tLS0tLS0tLS0tLS0tLS0tLS0tLS0tLS0tLy0tLS0tLS0tLf/AABEIAKgBLAMBEQACEQEDEQH/xAAcAAACAwEBAQEAAAAAAAAAAAADBAECBQAGBwj/xABBEAABAwMCAwUFBQYFAwUAAAABAAIRAwQhEjEFQVEGEyJhcYGRobHwBzLB0eEUI0JSYnIzgpKi8RVTwhYXJEOy/8QAGwEAAwEBAQEBAAAAAAAAAAAAAAECAwQFBgf/xAA6EQACAgEDAgQCCAUDBAMAAAAAAQIRAwQSITFBBRNRYSJxBjKBkaGxwfAUIzNC4RXR8SRygpIWQ1L/2gAMAwEAAhEDEQA/ANu1cvfaPJRp0qmVk0WdWTQMimyUCoq1mU7A5zeSBgqrU0IWc1UANwTEwJKokLbGZCTGiKrkLkBar7FaJIgRkIAhjuSBGnw3ms5lIcc1ZpjoZotUMdFyEASHIAPQdlRJFIbpOWTRaB160KoxE2Jm6zur2huOp3EpOI0wweoKHrVZSNIjIeoouy9N/NS0OwzaimirChymhlg5Ay4KQy0pAQgCodBT6iJ1pUMrrToD5nbNXuM8pDrTlQyhl7ZEqUMFRCbEQ58IoCzcoGZnHeM0rWm19V27tIaMuPMmOgXFl1sceZYqb7t+i/U6cellOG+/l7l21Q4BzTIcJHmDBC74u1aOWq4FnEz9dVoIoQgQayGUSBHXDcoTGAcFViKIEVaxOwNPhrcrOY0aTmLKyqC0eilgiXoQMh7kIAlJ2Ck0CGXVdIlZ1ZV0Zl7d7lbQgQ2ZD74krdQI3GjZkxJOVzz6mselhxXyocSrNC3r4lZOJqmFZcyVLiPcMNqHkoaKGqLlmy0FL0qHZZr0qGmFFRTQ7I78J7Qsh1wAjaFg+/VbRWV79G0LJ75Kh2eJpU4K9ezzkEjKQDNIqWMGxslNgAqtyqTEdRKTA8J9rBLadMgCHSCYEnSWloncDLuceSxyaXHkTyS6o6MOacfgXRg+B9tHOYO+pAR4ZpmNsfcdge9duHTynC0c+acYTo0D2qtcanupn+tjgP8AUAW/FKUXB/EhxW5Whmhxq2f92vSPlrb8iVNoHCXoaNhWYdnNPoQfkUN2TTQ5dMhKLAShUFFYTEFp00go1OG0uaymxoeqLNFFdWUxEP3QM54QmI6k7ZDAtxCrDEoLkb6Hlrq93C61EyszKN4dt991o0Qa9lcucMLCUUi02Hq6yQRtsoTjRfJsUnmGtWLS6mqGSyMndZ2XtKtuSD1CHFMExqleqHAreMVLwATKhQsbkLvvSSGzlXs7k7h2mTG6zdWaIUfcwc9VajZO4YpVJG6hqilyFDsKSgT6gbuVSViuhd180c1Wxi3GPp967jjIlFDGKRUsCsQ5HYCKjDMppgUqBAHkPtPoh9m138tQfFrh84WmNWpL2GnUkzwXAj4I8yvR0f8ASObWKp2M1mgzzW7SfDIg2jNq8PB2x5clzT0q6xOuOdrhiNS2LT933LllilHqrN1NMvTvag+7VqN8g9zfkVKjF9CvsGW8aum7XFX2vJ+aHBoVRYVnai8G1d3taw/NqVBsj6DdPtveDd1N3rTH/jCKoXlxNWy+0y6ZvSt3f5Xg/wD7UvGpdyfLQ5/7qVSfFas9lRw+bSl5Vdx+WvUPQ+1Jv8dq4f21Q75sCHjJ8r3H6f2n2jiNVKu3/Kw/+f4KVBg8b9R2j2+snH/Fcz+9jh8QCPin5cvQl42a3DuOW9U/u61J56Ne2fdMpONEbWuqCcXreAp41yJnjH3Uu6brqMgVq/xSeU8kMKNi1vADGwj4rKUbKTodZxEFwH0Vm8ZSmehp3AiVzyibxkMuqysqNLE31cwrSJAPpEmJI9FakkQ42adhac3LGc/QuMB02mdSjfxRe3ku2SYSdDFrm15xlVGYOBFsIwESEhiq7SJMKUrKbpGDecQe6dLT7sQuqGNLqYSm+x5+8q19WGkrojGFGdyPTELIAYpqrAuMFIC5EqQDluFIxG6GFpETPMdsm6rOoOhYfiG/j8F0YPr/ADTIm6VnzTgroa7ycV2aH6rXoxatW17o0LiQdQ25rrao5cbTW1gy4ESEk7NVa4YvXIjPNRJpGkU+wpVogrGeKMzeM2hZ9MjYrneGcfqs0Uk+pQuPMe7Cjc19aJVeh0g80XF9A5R0Qk0gslwS5AHPVF+ozoTpASimI4DqJRbA1bS9rtEMq1AOgcY/0zHwT4JaQ1a8UqtPjAcNjiDB8xj3hOzN4k+h6DhtVr5LXA+XMeRCGzBxafI2KsGPekIZsHzWb7h+Sl/VGup7LR4RI6rms1oWrXZByo2mm4Ea8mU64FdmxY1Ad91hI2Q+LkATuo22O6Fn8XIMRyVrCjN5BJ3GvGBO5+a18nglZOTbFbU1ctcnTfBSgVTIOrUNUyJCFKgcQbaIGIT3WKqEqtuJ5e5XuE0BDsLpOcLTbhJsAVYpoAtB3NJghlxxCgoz77GVpAlnmu0UG3q/2/Ig/gunDxNET+qfM+ExNQeh+f5Lr0vE5r7SdTbUWaDydPou19DkSqRnufpMjbosZcdDsS3KmWeQ4eu4Q0pISuLE9RBg+w9VzpuL2s3pNWi5K0slEFgQ0mPc0BqWwWMtPFlrIBdRcFk8M49DRTTKB0eSzun6DoKNJ3x5jI9y0+F9fvXQl2uhYWxxphw9VXkPrHknzF34L9yOYLfiFW1d+Cd77chaXD3v1GmNQa0vd/S0FoJ9JcPoLLI4QcU3W50vd9a+5OhxnafHQPa0Hjl8lp5M3xRPnQXNjLqDiPECPd+CFhldMXnQ7Ma4U5od4MGDHqMweoIkLqeJShSObPklFbn0/Q1K1XMjn8Pr8FwNVwXaatBrC8DHg8xEe3f4JNWgR7w3TWgcwWyPI75XNtZtZl3lXVsRM/BNKhWFotBaPEMfW/NQ3yWhulcgbOUuNjTK1eLhoknCqOG+hMshn2/GWvqEAyI3WrxVEz32wFJrmVu8mWmcdVTacaBKnZ662ugQFwyjydaYY1NkgNWhVbpgrCSdmqaEuIXGkYWkI2RJ0YdS8MroUTJyGKbcLVmIek1SwA3DFSYA6ZhNgHFXCloBe7fiCnFAeb4oJZUb1a73wuiDqSZEuUfMeHj968eXyK68D/nSX76iz/0os029OsrvOOXqZtUwSFhJnbHlWCY+DIWadMtq0RctBE8vklkipIMbadCNR5nO/wA1xTnJPk6ElXBZtYhNZGuonBMO2rK6YzszcaLSqsXAKqT0CzyNvhIuIWlbNOQSCqWCD5ToiWSS4YUWsEEGMifL1A3SlicbaIWRPhn0j/01a1rOncuumAUaJFZ1Npdr7sSDDoLX6YBkdMdfiF9IdZpddk0vkv8AmTuG/jbu692nG+Vyeg9HDJBZE+i5r2E/s4rWwuA17H95U1MYQQWQ9sFr2xmc5yM7L0/pdg1ctHvwSWyFSkq+K13T/Tj7Tl8PnBZKmuWd2+sKNCsxtCm1tJzJDmuLg9wcQ6XEnLYAjlPmt/olrc+r0056mblPdVPilVrj35MvEccYTSgqVfiZV/w51F4a4yHMZUaR/Ex4kGPePUFe9otdj1UHOPDUnFp9pJ8o4s+KWJ16q79gAt2zzE8xg/BehXFI545ZdOvzAXJe0aSHOE5dERH8PmeZP9QXHkx7+V1OrFOL6Ovb9f8AAzw7xQ7ouJ2uDej0lS8JpEAw4EQfbkKK5KMRvFy2A6d/km4oSHKXGgGnmeijZyVZI41LR57qlj5JchGrfk/eytUq6EdTrG4a06t3dPLyTasZt0uLh0TjcLJ4itw5/wBY0RzHko8my1ko1LPi7XjfbcHksZYXEtZLNRl+AN1i4GikYvHeO6BAkkroxYbM5ZDyz+0Tienln8F0+SjLcz6LRC5WUHhSMo4oEJvC0sCrXnmihEOMoGZl3b+Xr8VcWJo+R2ci4cP7h7oK7ML/AJ7JzL+QvsNQ4K9JHH2Mu/YWvM7OyPXmFxZG4yp9+h2YJKUPkK6lFm9EOrYKmWThjUeQDjKwk1JUy0qKeRWSfZlFwVqrJDU6nVbRmQ4ln9U5cciQzwyzq1qgpUgHPOzdTWz5AvIBPkufUayGkxvLmdRXV0399J/eyo4/Me1H0e77B1DQoVC6nQLaX/ye8P3XNBJcC2Q4xg5A8K+S0v0zgtRlxOMsm6f8qu6fCjz09uDoyeGqk0645PL2HG61JlSlRfoa57XAjDvAHDLTIh0iRn7sZX1mo8JwazLDNqIcxi4125p9fVc0/c8+Oonhjtg+ruzLY9zH94w6HA6mlgA0kGRAGBldUtLGWJ4p/FFqnfNr3Es3O4tbVXNjOoBwfB8TXOAiXNOHYxlVLBFp9m1Vrh18xea7/R9D6S7tJTueG91qp21Vx7prWy1p7rS/SP8AttIIGcAmJXwGDwfP4f4150Yyy40t7fdbrVtf3ST59WuT0p5o5tNtbSb49v8Ag+fuunt+8A4TvzHuX6ZGXc8NYYvpw/Q3KzDp71kHA1N5OAEj2wY9ih8M8yMvi8uf2P0/bOFk37zRpJ5evp7Fnkgp9TXFqpwdPkQ4pWewEHExC4JwcOp6uHLHKriZH7WSZmfNZ7jfaSKxPMqkJjVB8DKohgzUz1TspIgPTsdBmXZ5Jiov+2O6pioapcTcNpn8knFMVGnT44dEE/8AKz8pWO2ZlS+mZK1SEU/aG/yoCj6zSXAzRDAKkYB5TADUCaAEAnYgNSQcJgD1ZymB8gu26b57dvE78V1Y3/1C90vyFNXp37f7mg4L1keeugHiFuHsysc0FONM0083CZgVCQYO/XqvNlJp7ZHqJehQhZykUkDIhRZR0JgdMITaFRcFbJ3yiWEa/ktFPimS0dO3SQM8uiW6pJX1CuD6EftEqBjLfuW1KIotp1RVJ1VjpDXu1AnT5b9T5fKY/ohj86Wdzccu/dFxqoq7Srv7nTPW/CklxVcmZwLg7arXV6z+6t2HLplzj/K3GTtmN9vL2/EvGJ6eUNNp4b881xFdF6t+i/dnLg0qmnkm6gv3SHHdobWmdNCypkDGqt43O845e9c0fBvEc63avWSTfbH8KXtfVlSz4Yf08aa9XyVbxy2firZ0oPOlLCPTkVr/AKNrcPxabWTv0yVJP8mjN6rFPjJiX/jwy11wBj6Zr2j+9Y3L2HFSkOrh/E3zCvTeM5MWZaXxCHlzl9WS/pz9k+z9n/sRl08XHfhe5d0+qGezvZv9rt6pFSi17HNcNRMhkEVNbQPu4aWkT/EMSsvFvHv9N1uNThJwmmnxxuv4afry1JOuKZWm0yzY200mmRwNwdSBGxJj2GB8IX08+p8zrltysm5IYTJhpyOcHokuScd5Ka6iVS7a8w+HNIAjpHOCf1wlKCapnXDFKCuPDRn3fBo8VI6mycc8dOq4smla5iduHXJ/Dl4Ym1unfBCwqup2Xu6AzVSspRJ1JpjonvFVhROsKrFRGtOwosHosKLtre5MVHa0wok1/rdIdH291q5h8TSB6LzVNS6Mra11OQIrUCaAG4AhMAJamIHVAOU0Ao8GYATsKPlHathZxAnaXA+//lbbqy43+/QqKvFNDMdV7SPNVF3DA9FLIXEjFvbcSuHUY9x6uGZnTyK866dM6jlaEQmBCBEQjp0Au0ytYtSE1R9L7Cdlra4trlhuGVDVFIw1pD7d9MvLXEO66j5ESOa+H8f8a1Wk1eGaxOKhu6u1NOuOP+T0NPp4Tg1d3+B5LtJRoULl1Gk6o/uhoc58ZfudIAEAbeeeUL67wfX5tVgjn1CS3dEuaXu/V/gjg1OBQk4w+02+0VcMs7Km0gNdTNU+ZMGf9zl5/gjjl8T1uol1UlFey/aRpq4uOnxY16W/ma3ZXh1tRszxG5Y2o0E6Q4AgQ7SIBwXF2MrzvH/E9ZqvEY+GaKezpbXHLVvnqkl6dWVpMGOGJ5civ2CM7YWVx4atixrNtVOCW+wNaR7DyVw+jXiumj5ml1rlJdpXT++UvxX3GMtXgb25cXH7+Ri070Wt0alq6WtcdM7PYdw7qCvpv4J+IeHxxa6NSkua7S9V6NHnSyrDmcsT4XT3Rs8Rqi1r0723b+6r03kN5Nc5pa5p5QHFpjyI5LxNHjl4po8vhmsf8zBKKb7tJ3GS92lX/J1TawZI54dJp/5Rh8Gu4qPaGhof42gHwhwHiDZ2B3AzEL63HjlCCjKW6u7612v39+543iMVkSyJVXDNi9e19OfUehAVpNOjysKlDJRjcMY5+ppcA1sZwZnzIiMK2enqZRhUkrbNSmxoEB2rlyj3DCRwSlKTuSoXuaDTu0HfoU3CMlyjXHkmujPH1KkkmNInAHIcl5GVrc6VH0sI1FW7OD1KY6O1IsKLh6tMKOD07FRYOTsVFi5MKOlMDg9AUfqutTDgQcyvmk6dnc1aMSrwIbNcZ88hdS1PqjB4PRlafZ90S54HkBPxTeqXZCWB92U/6Dk+PHon/E8dA8j3G6HDGN5Z6rOWaTLWNIXu+GUzyyqhmkhSxxPP17QsJEyF0qakY7aPk32jNDbpr/7T7g0rXI6jjl6P9R4le9fvoAmPT5eXovfj0PN6hBsFTMX9YUvGLGaOrBLsY13SXmajF3R6OOQoHrkU64ZrRaVrZJKoRwTA4hJ+qA1+Cccq0KddlIljqvdgvBgtY3Xq09CdQ8W4APWRy6rw7Dr545Z1ax29vZt11+RcM0sSaj37i3E7qpWf3lQ6nwA50QXRgF0bmMT5LfT6LHpo7MP1eqV2lfp7EyyubuXU3ONNNbh9pVH/ANOqi8dNtJP+kf6gvE0Clp/FNRga/qVNe/r+b+47c9ZNNCa/t4ZucBBu+D1bNmalM6g3mYf3rY9Rqb6heZ4hWg8cx6vJxCapv042v7uH8i8S83TOMeqPLcNpFrdozkHBnpHIr9GwpKCa7nzeplc69Bpp+gtznaPUObq4S13/AG7ktHo5pcR/u+C+Txvy/pNOMf8A7MKb+yVL8Ed8pbtCr7S/QbqdkdVjTuWVqTXUW1HFzSXNcwFz2jYQ8OJbt0HJcS+lDweL5NJLFNqbiknSafR/+L6nQtEp4FJyXR36UZlhXbVZqkD+ZsAw7nEzj2L7bofK54Swzqvk/YOyzacmTHU/gMBNzaMZZ5rhFqrtI+QQk2KCcnyeb43xQiaY3/iPQHkPNc2q1Ch8Eevc9rRaROpy6djBleYeuWDk7EdKpATKqwLKhFkwJAVCO0oA4BMD9WOdGy+bR2kNPOUMEQUATqQMWqtO8x5KkyWmAqtMZVolmPxCnK3gzOR8c+1qhFRh/pHxLh+C6c3OBezIw/1GvYzaD9TWnqB8l7+GW6CfsjzskdsmvcYace9aM55dQdRshQy4OmZdzT3ELmyR4PQhIyq7IXl5sdHXFgmmFhGTiXQUFdCdoglWIkoAf4LwwXFQU++pUScA1CWzPTEE+RIXHrda9Jj8xY5Sr/8ANfj/AMGmPGpyq0vmfRe3fZm3Yx14572u0sYKdNoh9UNIB1GdIgCf7TzK+V+jnjetzZFo8cYvlvdK/hjdvhVddufwOzW6eEFvfsq9zyfZvjNOlrpVml1CqNLxzb0ePMfl0X1ni3h09SoZ9O6zY+Yt9H6xfs/31ODT5fLuE+Yy6/7mi6jUsXtuKDg+k77lVuWuaf4X9D5Y8lGPNpPGML0uphtyL60HxJP1i+69Gu3DInjzaafmQdrs+z+ZtN7YWNXxXNkDU5uYGu1eskH3yvI/+N+K6b+XotY1DspWq+VX+FfI0erwT+LJi5MTjvFKVxVD6VIUmBrWBojOmcw0QNwIHRfTeCaDPodM8eoy+ZJycm+e/u3b9b4PN1uSOTJuhGl0NbtDSNC0t7Q4eSazx/KXSGg+wkf5V5XgjWu8U1XiEfqKscX61W5/fz9ptq6xafHhfXq/0FuEcdfbUalDugRVLHODwYdTLSCIwfEC3xDou7xHwXD4jqoane08SaTjw1K7T+znhmWLVSwY3Crvnn0/yYgqGm8vbIBnEzjzwJPsXuR3KK38vu+lv1rt8jnlHHmjtNa14oDviee4/RXVnn5dE1ygfFb0MYXNyds5knb68llmyeXBsNLglkmoyPHOcSZOeq8W7ds+kSSVI6UASFSAmVQiQU0IvKtAS1MRaVQjoQBBamM/WBpr5uzto4UUWFE6ErGQWoEUemgE65WiJZn3TFtBmckfIvtht4FJ3qPcZ/FdUneB/NGWPjJ9h5PhRmk3PKPccfBezoZXgicmpVZGaLBiF1s4pdSHEZUsEI3DVm1Z142Zl1SXJmx2dmORnFeW+tM6US0wnF7RMKF0LkkkJoR0dUO2mgPUXPbG5risyo5pp1RHdloLWAfd0EQWubvM5O4Oy83Q+A6PA8c4JrJB3uT5d9U+zTuqroXn1OSd30fYA/hpFBleB3b3Opz0e0B0H1BJ/wApXtQ1eCWolpV9eMVKvZ9P8/M4nGcYb+1l+E8Sq0Ce6eNJ+8w+Jjv7m7e3dZa3wzTaxLzY8rpJOpL5NfkaYtVPF9Xv27M1f2uyeCa1o5h/moP075+47AXn/wCn+K4ONPqlJemSNv8A9lTLeo08/rQp+z/Rj3D7+xoEPt7WtVrT4XVnt0tPUBpyfZ7Vhn8K8Z1q8vVaiEMb6rGnbXzfb7fmif4vTYnuhFt+5nXtZ1aqalZ5Jc4aiBn0aCQDA5SvotLpMek0ywaZJKK4Xv7vnq+p5U87y5N0+rPZ8a4TaO4cy5YalQ06fdseBpnxkfvGkHDXF3P8F8J4Z4p4jDxuejy7YeZLdJdf7f7f+5Jfuz2M+HC9Ksit7VS/z8jxGkQv0k8BSadirqekyNlLVHbCW9cgeJXALWA7SfYQuLWu0jTT49spMy3tj05ea82qO0pCEMtCoRMKkIsGppAWDVaEWDfJUhMtpTSEdoTCzhKYH6v1L5k7ji9FDKFydCs6UgKuCYC1Rkq0yRG6ZhaxZEj5p9rttqtqZ/lcfiJ/BdUecckZr66Z874PiiCeRM+/Yr1vDn/06fzOXVJvJQ0ypDZ+s5Xa3wcs4fFQpTrGT6rGMrZvKCoO8Tlasyi6Fa9NZSRvCRlXVGCvM1GKuUdmOdoXXKn2NS7StoslhJWhJMp2Azw6s1lRrnNDmjdriQHDoS0gj1BVJOScVLa2uvp78ky+Vn3Ls7fWRtKENoUBV1GnSqPDgajSRI1ZOee+V+U+J6fX/wCoZXvnPy6UpxTTUX8j1scoeVHhK+x8m4pfVDVqOrEd5qIfyALTpgDYARAHkv13QwxYtPCOH6tKn633fuzwMtzm3LrZ6C47KXGmjUpU3VG1aVOoTgCm7T4gZIAGZBPI+S8TT/SfRvJlhnmouE3FdXauk0kb5NBkUVsXVEdkOGC4uGRXpU+7e12lzvHVDHAnuwMEYOZ9kZW/j/jD0eklWKbUotKSXCtV8XdfajLS6PfkVtcP9/M2e3nZ6lQJrtdV116kU6YjS0nxPlxGOcCRHoF4n0T8d1mucdNLbWKPxS/ufZUvzft6s6fENJgxJz7v7l+/zM234hcMpMph40NbUbpGWubVJLtY2dvHlGIK+sn4TpcmWeecbnJxd91t4VPqq/U8Ra6UUoLhK/tsx61Mj/heqZRafQX1wUzqguBbiFsXNluY5fkuXU4nOPwnRhyJP4jHNyRj2QfrC8q10Ozb3RdjgdkUIIAmhFgFSEXaFQFmtVEsu0KkJsJ3fvVE2dpToLI7tAz9Ql6+bo77ID0UBYFIDnORQyutMCHBMQGpTVJktHhftOs9Vm/qCCPcZXXidpr2MZcST9z47w2iXUtIwNTp89sL0vDreGvdmWokozvuEu36QBzOY+C7ss9vBz44bnYtbf4kHpKxxyrJRrNXDg06bNXkN10OSOVxaBVGtJIadt+nvWXmRbo1jGVcmfcUZWGSmdELRlvpLzpR5OlMrCIjJC1TJLqhHJgFdVLgA4k6QGgEzDRJAHQSSY8z1V44qN7VV8uu79RN+o5writW3qCrSdpeOZaHAjoQ4Hos9To8OpxPDlT2v0dflQQnKEtyPqvHu2tCpQdaPLtVSgBUqUwC2nUe0EsLQZInDgJ3jqvhPC/oxq8OpWrxpbYTdRl1cU6vp9q49ztzarG47G+qXKPn3BLkUa9Kq5jopva+G89JmMr9B1+nep0uTCuN8Wr+Z5mOajJSvoa192rubhr2VnBzHu1hpaD3Zkx3ZEEYluZxOFx6HwDR6OcMuGLjKKptP6y77l39fYefPknFp00/w+QmyoYls/8AC96zy5Y1dMYFxqGRlUmYyw7HwK3FIFVRvjlS5ABpCTs6OGKX1s1/3hnrsscmCGX6y59TWE3HoZdSzcz7pke4rgyaWcOY8o3WWMupancDnv6LBFNB2PCokOGq0JhWtVEsI1qoks0KgJhAidKAP0b3y+f2nbZwqIodhmOU0UmWJSoDgUAXaEhkPTQjzPbG3129QeS6tPKmY5EfE7CxMO1k6GuO3Mn09i79DNKL3dEzPUdVS5Yan2frVnPe2m4AmG6hpxtzTlmUpSf3BFKEVE2rXsTUJlxaMRzJyIQ9Sk7JrikaVHsW2SHOf7IHzlTLUtiUX3GmdlaTcaCZ3knPuUrO6qwce5ncR7P0Qf8AC+Lhj2lPdu6itroZ112Wt3s8DXMf/c4g+x0wp2lLLJHj+J8IfSOQY5H8+ilxpm0JqRnuYrKK6VYHQmIvbjxBXi4kTPoaLKY6LtSOVybC06JnAI3PtKpR9A3KuRuk5wwQmS4xfQPToz9fihEt0NtZiIVI5ZdbF3tIJIz1HX081RVqSpkiu04mDG35hVGSZPlyii/d+3Kqy4sDc0pbPRIuMxQUDueavaPzF0ELqxJdO2Meo6rhz6XdJyXodGPMtoOyfIjmFwRNpDYatEQFa1UkSFaxUFloTEWLUxEml6/XqgR9/FMjK8G0doamEmNDDSFmWjtSdBZLUhhQpGVJCYCNZ41sHVwHvwrr4WRfKPG3Fq1tU4AyZPMnzO/tXThfwKjHIvjNWztA7MBKUxxiarbQAeax3WabQbqYOBCpEkPo6R9EKlIlo83xlxPSPILogYyMCoyJjH17ltZDRn3dLVgwZ381aF0PNX/BATLMeR29nRJw9DaOWuJGLWti0w4Qfrbqkn6mt30B90qAqaaANjg3jOk7gT6gfQXdp8m7hnFqls+JG5UtQ1jSfrcrps4YzcpshtDw6oxPpiMHzS6mu9bttgKkDkWn6/JG00TZ1CqTiQUqozyJdS73AKkYiVxRa/fB5EbhEsakaQzSh8hV5rMGPEPj7VjNZYdOfzOqEsU/YmhxgQQ8Z6KI6qP93UctM7tBKXEdWDvyW2PVRn0MnplHkm6qjSfaffCrLOoMIR+K/Uw7SppdPLZePCSs9CS4NhoXQjAuGpiCMVCYzTZ6oEc5vJMRGj1QB98fXXgKJ3tl2VBulQ7Ll6VBZQlMRZj0mikwxqqaHYrcVyFaiS5GXc18tPRwPxWqjwzNy5EuJUx3zh/UfmUsL+ArIuR+0AARIIj4rCM9FlTLsXpVKbeZWjUmRwil5UIGE4qyW6PNX1YbYXTFGTM8W84AlaXRD56ALiyMSQqUkG0z69IQqAz6/DmvwRKb9ylx0MyrwBvIuHx+eUq9y97FHcFOwd8P1T2i8z2L2VmaTw+ZjlETyWuJ7ZWzPN/Mg4mlX4gCAC04+K6fOT7HJHTyjbTIq3wdGCABAGN4xP1yVLOvQj+Gkr9zMqkuyXH0GAPr8UKcX1Z0KO3hROadPiBMztz3+C2TjXDJdt0xl1cESdsZP1lXwlZzeU93AN3EaLDDtTTG5YfkYWUtTjg6d/cX/C5Jq1+aGqd5SIkO/wBhCa1ONmD0+VOq/EpdGg8EOg7wY/RROeKXUvFDUQdoy6doxp8P4rOCwwdo73KclyTXpkggA52Sy5FOLSBJpqwdlw0t8R35DeFx48Vcs2nkvhGg0FbUZBmUgdwQmII2280WFhBbkc5Tsmy4ooAn9lPknaCz66KuV4207LCsrwltHuCNuVO0e4t+0o2huKuu4RsDcCdfhPyxeYWFYP5pbaC7Eb7aOa1iiZC3GawFY+w+9rT+KjTq0yssqaL0LmVbgSpjHfSp2j3EUWCZQ2wovd1xHoEoxdhJqjy9xUk4XZFHPJjvCqonz5e1Z5UaYmV4lScXRy+aMbVWOSZkvsZMDJ8lrvonaG/YiwZA/VRutlVQkbYmVpZIs2y8UEdU7FQnxO3DZC0hyTLgyHM8/r6+a2omyHU8ef1+aVBYL1CKHZxKKArjqjn1FS9CKjp3z0nKHb6jSS6HAD1SoZJARQrJDJRQ7LNYU6FZLWEJibLwUUKywa7qExWGYD19yAsKyfVAhin+iTAMGjrH16qXY6Pfi6Xn7Teyj7sBPYG4C6/hPyyXMs3iUblHlh5gtW4oCFSxEvICF/5p7Bby1LiBBwUeXY/MaNRt3rbkA4+oWWymabrQLiLNT2nrTpH4Fp+Szw8SkvcvKrimBfSIC36mHQhlU7IcRqbHaNWFm4lqQG4qYTSE2ZNWlz+vNbRZnJck2zoz02Ski4sYq1Sd1mo0aWDpP0mZym1YJ0TUvQd0KFDc7AuuaYzuq2SYtyFnXI5AK9j7k7jK4pcNd4Yz6LbHBrkylKzz1Z0HGy6aIA60UMglKgsq4ooZBI6IoLIMIoDpHRFDs4PRQgmvyRQFmu9UUII2oUUFhBVRtEEY/wCCVAFx0QAUM8yEhEiieRlFjLhh6fD9EgPXtqyuSi7B1nkdU0hNmfXuI3H6LRRM3IVq3MnEhWok2cKso2hZZrjPX6/RFBYWkZKVUF2bVpVjGVjKNm0XQS6uD+5PWm4e1lQ7+8LlhGs0kbyd4kyguy4wurZRzeZfAdjBmPeobKSLtbCkoXrVRzPxVJMZApgtmUm6Go3yDawBPqNIo+qBzCFGx7qErm5BECVpGBEpGNWuHgwSB0810qEWZbmKtuHOMfP9VbglyTuG7aqNMkiBz5LOUeeCkzLuL0OLt4MD2LaOOiWxCFpQHQlQWRsih2TgpUBWEUOyNKVBZOnkigsltNAWWawoFZdtM9EBYRtI9EcBZIpeqAsIKR+gkKyzaZSCwgDhlLgCzarkUOwneuSp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AutoShape 4" descr="data:image/jpeg;base64,/9j/4AAQSkZJRgABAQAAAQABAAD/2wCEAAkGBxMTEhUSExMVFRUXGBUXGBgYFxoYHRUXFRgYFxgaFxgYHSggGB0lHRcXITEhJSkrLi4uGB8zODMtNygtLisBCgoKDg0OGhAQGi0lHx8tLS0tLS0tLS0tLS0tLS0tLS0tLS0tLS0tLS0tLS0tLS0tLS0tLS0tLy0tLS0tLS0tLf/AABEIAKgBLAMBEQACEQEDEQH/xAAcAAACAwEBAQEAAAAAAAAAAAADBAECBQAGBwj/xABBEAABAwMCAwUFBQYFAwUAAAABAAIRAwQhEjEFQVEGEyJhcYGRobHwBzLB0eEUI0JSYnIzgpKi8RVTwhYXJEOy/8QAGwEAAwEBAQEBAAAAAAAAAAAAAAECAwQFBgf/xAA6EQACAgEDAgQCCAUDBAMAAAAAAQIRAwQSITFBBRNRYSJxBjKBkaGxwfAUIzNC4RXR8SRygpIWQ1L/2gAMAwEAAhEDEQA/ANu1cvfaPJRp0qmVk0WdWTQMimyUCoq1mU7A5zeSBgqrU0IWc1UANwTEwJKokLbGZCTGiKrkLkBar7FaJIgRkIAhjuSBGnw3ms5lIcc1ZpjoZotUMdFyEASHIAPQdlRJFIbpOWTRaB160KoxE2Jm6zur2huOp3EpOI0wweoKHrVZSNIjIeoouy9N/NS0OwzaimirChymhlg5Ay4KQy0pAQgCodBT6iJ1pUMrrToD5nbNXuM8pDrTlQyhl7ZEqUMFRCbEQ58IoCzcoGZnHeM0rWm19V27tIaMuPMmOgXFl1sceZYqb7t+i/U6cellOG+/l7l21Q4BzTIcJHmDBC74u1aOWq4FnEz9dVoIoQgQayGUSBHXDcoTGAcFViKIEVaxOwNPhrcrOY0aTmLKyqC0eilgiXoQMh7kIAlJ2Ck0CGXVdIlZ1ZV0Zl7d7lbQgQ2ZD74krdQI3GjZkxJOVzz6mselhxXyocSrNC3r4lZOJqmFZcyVLiPcMNqHkoaKGqLlmy0FL0qHZZr0qGmFFRTQ7I78J7Qsh1wAjaFg+/VbRWV79G0LJ75Kh2eJpU4K9ezzkEjKQDNIqWMGxslNgAqtyqTEdRKTA8J9rBLadMgCHSCYEnSWloncDLuceSxyaXHkTyS6o6MOacfgXRg+B9tHOYO+pAR4ZpmNsfcdge9duHTynC0c+acYTo0D2qtcanupn+tjgP8AUAW/FKUXB/EhxW5Whmhxq2f92vSPlrb8iVNoHCXoaNhWYdnNPoQfkUN2TTQ5dMhKLAShUFFYTEFp00go1OG0uaymxoeqLNFFdWUxEP3QM54QmI6k7ZDAtxCrDEoLkb6Hlrq93C61EyszKN4dt991o0Qa9lcucMLCUUi02Hq6yQRtsoTjRfJsUnmGtWLS6mqGSyMndZ2XtKtuSD1CHFMExqleqHAreMVLwATKhQsbkLvvSSGzlXs7k7h2mTG6zdWaIUfcwc9VajZO4YpVJG6hqilyFDsKSgT6gbuVSViuhd180c1Wxi3GPp967jjIlFDGKRUsCsQ5HYCKjDMppgUqBAHkPtPoh9m138tQfFrh84WmNWpL2GnUkzwXAj4I8yvR0f8ASObWKp2M1mgzzW7SfDIg2jNq8PB2x5clzT0q6xOuOdrhiNS2LT933LllilHqrN1NMvTvag+7VqN8g9zfkVKjF9CvsGW8aum7XFX2vJ+aHBoVRYVnai8G1d3taw/NqVBsj6DdPtveDd1N3rTH/jCKoXlxNWy+0y6ZvSt3f5Xg/wD7UvGpdyfLQ5/7qVSfFas9lRw+bSl5Vdx+WvUPQ+1Jv8dq4f21Q75sCHjJ8r3H6f2n2jiNVKu3/Kw/+f4KVBg8b9R2j2+snH/Fcz+9jh8QCPin5cvQl42a3DuOW9U/u61J56Ne2fdMpONEbWuqCcXreAp41yJnjH3Uu6brqMgVq/xSeU8kMKNi1vADGwj4rKUbKTodZxEFwH0Vm8ZSmehp3AiVzyibxkMuqysqNLE31cwrSJAPpEmJI9FakkQ42adhac3LGc/QuMB02mdSjfxRe3ku2SYSdDFrm15xlVGYOBFsIwESEhiq7SJMKUrKbpGDecQe6dLT7sQuqGNLqYSm+x5+8q19WGkrojGFGdyPTELIAYpqrAuMFIC5EqQDluFIxG6GFpETPMdsm6rOoOhYfiG/j8F0YPr/ADTIm6VnzTgroa7ycV2aH6rXoxatW17o0LiQdQ25rrao5cbTW1gy4ESEk7NVa4YvXIjPNRJpGkU+wpVogrGeKMzeM2hZ9MjYrneGcfqs0Uk+pQuPMe7Cjc19aJVeh0g80XF9A5R0Qk0gslwS5AHPVF+ozoTpASimI4DqJRbA1bS9rtEMq1AOgcY/0zHwT4JaQ1a8UqtPjAcNjiDB8xj3hOzN4k+h6DhtVr5LXA+XMeRCGzBxafI2KsGPekIZsHzWb7h+Sl/VGup7LR4RI6rms1oWrXZByo2mm4Ea8mU64FdmxY1Ad91hI2Q+LkATuo22O6Fn8XIMRyVrCjN5BJ3GvGBO5+a18nglZOTbFbU1ctcnTfBSgVTIOrUNUyJCFKgcQbaIGIT3WKqEqtuJ5e5XuE0BDsLpOcLTbhJsAVYpoAtB3NJghlxxCgoz77GVpAlnmu0UG3q/2/Ig/gunDxNET+qfM+ExNQeh+f5Lr0vE5r7SdTbUWaDydPou19DkSqRnufpMjbosZcdDsS3KmWeQ4eu4Q0pISuLE9RBg+w9VzpuL2s3pNWi5K0slEFgQ0mPc0BqWwWMtPFlrIBdRcFk8M49DRTTKB0eSzun6DoKNJ3x5jI9y0+F9fvXQl2uhYWxxphw9VXkPrHknzF34L9yOYLfiFW1d+Cd77chaXD3v1GmNQa0vd/S0FoJ9JcPoLLI4QcU3W50vd9a+5OhxnafHQPa0Hjl8lp5M3xRPnQXNjLqDiPECPd+CFhldMXnQ7Ma4U5od4MGDHqMweoIkLqeJShSObPklFbn0/Q1K1XMjn8Pr8FwNVwXaatBrC8DHg8xEe3f4JNWgR7w3TWgcwWyPI75XNtZtZl3lXVsRM/BNKhWFotBaPEMfW/NQ3yWhulcgbOUuNjTK1eLhoknCqOG+hMshn2/GWvqEAyI3WrxVEz32wFJrmVu8mWmcdVTacaBKnZ662ugQFwyjydaYY1NkgNWhVbpgrCSdmqaEuIXGkYWkI2RJ0YdS8MroUTJyGKbcLVmIek1SwA3DFSYA6ZhNgHFXCloBe7fiCnFAeb4oJZUb1a73wuiDqSZEuUfMeHj968eXyK68D/nSX76iz/0os029OsrvOOXqZtUwSFhJnbHlWCY+DIWadMtq0RctBE8vklkipIMbadCNR5nO/wA1xTnJPk6ElXBZtYhNZGuonBMO2rK6YzszcaLSqsXAKqT0CzyNvhIuIWlbNOQSCqWCD5ToiWSS4YUWsEEGMifL1A3SlicbaIWRPhn0j/01a1rOncuumAUaJFZ1Npdr7sSDDoLX6YBkdMdfiF9IdZpddk0vkv8AmTuG/jbu692nG+Vyeg9HDJBZE+i5r2E/s4rWwuA17H95U1MYQQWQ9sFr2xmc5yM7L0/pdg1ctHvwSWyFSkq+K13T/Tj7Tl8PnBZKmuWd2+sKNCsxtCm1tJzJDmuLg9wcQ6XEnLYAjlPmt/olrc+r0056mblPdVPilVrj35MvEccYTSgqVfiZV/w51F4a4yHMZUaR/Ex4kGPePUFe9otdj1UHOPDUnFp9pJ8o4s+KWJ16q79gAt2zzE8xg/BehXFI545ZdOvzAXJe0aSHOE5dERH8PmeZP9QXHkx7+V1OrFOL6Ovb9f8AAzw7xQ7ouJ2uDej0lS8JpEAw4EQfbkKK5KMRvFy2A6d/km4oSHKXGgGnmeijZyVZI41LR57qlj5JchGrfk/eytUq6EdTrG4a06t3dPLyTasZt0uLh0TjcLJ4itw5/wBY0RzHko8my1ko1LPi7XjfbcHksZYXEtZLNRl+AN1i4GikYvHeO6BAkkroxYbM5ZDyz+0Tienln8F0+SjLcz6LRC5WUHhSMo4oEJvC0sCrXnmihEOMoGZl3b+Xr8VcWJo+R2ci4cP7h7oK7ML/AJ7JzL+QvsNQ4K9JHH2Mu/YWvM7OyPXmFxZG4yp9+h2YJKUPkK6lFm9EOrYKmWThjUeQDjKwk1JUy0qKeRWSfZlFwVqrJDU6nVbRmQ4ln9U5cciQzwyzq1qgpUgHPOzdTWz5AvIBPkufUayGkxvLmdRXV0399J/eyo4/Me1H0e77B1DQoVC6nQLaX/ye8P3XNBJcC2Q4xg5A8K+S0v0zgtRlxOMsm6f8qu6fCjz09uDoyeGqk0645PL2HG61JlSlRfoa57XAjDvAHDLTIh0iRn7sZX1mo8JwazLDNqIcxi4125p9fVc0/c8+Oonhjtg+ruzLY9zH94w6HA6mlgA0kGRAGBldUtLGWJ4p/FFqnfNr3Es3O4tbVXNjOoBwfB8TXOAiXNOHYxlVLBFp9m1Vrh18xea7/R9D6S7tJTueG91qp21Vx7prWy1p7rS/SP8AttIIGcAmJXwGDwfP4f4150Yyy40t7fdbrVtf3ST59WuT0p5o5tNtbSb49v8Ag+fuunt+8A4TvzHuX6ZGXc8NYYvpw/Q3KzDp71kHA1N5OAEj2wY9ih8M8yMvi8uf2P0/bOFk37zRpJ5evp7Fnkgp9TXFqpwdPkQ4pWewEHExC4JwcOp6uHLHKriZH7WSZmfNZ7jfaSKxPMqkJjVB8DKohgzUz1TspIgPTsdBmXZ5Jiov+2O6pioapcTcNpn8knFMVGnT44dEE/8AKz8pWO2ZlS+mZK1SEU/aG/yoCj6zSXAzRDAKkYB5TADUCaAEAnYgNSQcJgD1ZymB8gu26b57dvE78V1Y3/1C90vyFNXp37f7mg4L1keeugHiFuHsysc0FONM0083CZgVCQYO/XqvNlJp7ZHqJehQhZykUkDIhRZR0JgdMITaFRcFbJ3yiWEa/ktFPimS0dO3SQM8uiW6pJX1CuD6EftEqBjLfuW1KIotp1RVJ1VjpDXu1AnT5b9T5fKY/ohj86Wdzccu/dFxqoq7Srv7nTPW/CklxVcmZwLg7arXV6z+6t2HLplzj/K3GTtmN9vL2/EvGJ6eUNNp4b881xFdF6t+i/dnLg0qmnkm6gv3SHHdobWmdNCypkDGqt43O845e9c0fBvEc63avWSTfbH8KXtfVlSz4Yf08aa9XyVbxy2firZ0oPOlLCPTkVr/AKNrcPxabWTv0yVJP8mjN6rFPjJiX/jwy11wBj6Zr2j+9Y3L2HFSkOrh/E3zCvTeM5MWZaXxCHlzl9WS/pz9k+z9n/sRl08XHfhe5d0+qGezvZv9rt6pFSi17HNcNRMhkEVNbQPu4aWkT/EMSsvFvHv9N1uNThJwmmnxxuv4afry1JOuKZWm0yzY200mmRwNwdSBGxJj2GB8IX08+p8zrltysm5IYTJhpyOcHokuScd5Ka6iVS7a8w+HNIAjpHOCf1wlKCapnXDFKCuPDRn3fBo8VI6mycc8dOq4smla5iduHXJ/Dl4Ym1unfBCwqup2Xu6AzVSspRJ1JpjonvFVhROsKrFRGtOwosHosKLtre5MVHa0wok1/rdIdH291q5h8TSB6LzVNS6Mra11OQIrUCaAG4AhMAJamIHVAOU0Ao8GYATsKPlHathZxAnaXA+//lbbqy43+/QqKvFNDMdV7SPNVF3DA9FLIXEjFvbcSuHUY9x6uGZnTyK866dM6jlaEQmBCBEQjp0Au0ytYtSE1R9L7Cdlra4trlhuGVDVFIw1pD7d9MvLXEO66j5ESOa+H8f8a1Wk1eGaxOKhu6u1NOuOP+T0NPp4Tg1d3+B5LtJRoULl1Gk6o/uhoc58ZfudIAEAbeeeUL67wfX5tVgjn1CS3dEuaXu/V/gjg1OBQk4w+02+0VcMs7Km0gNdTNU+ZMGf9zl5/gjjl8T1uol1UlFey/aRpq4uOnxY16W/ma3ZXh1tRszxG5Y2o0E6Q4AgQ7SIBwXF2MrzvH/E9ZqvEY+GaKezpbXHLVvnqkl6dWVpMGOGJ5civ2CM7YWVx4atixrNtVOCW+wNaR7DyVw+jXiumj5ml1rlJdpXT++UvxX3GMtXgb25cXH7+Ri070Wt0alq6WtcdM7PYdw7qCvpv4J+IeHxxa6NSkua7S9V6NHnSyrDmcsT4XT3Rs8Rqi1r0723b+6r03kN5Nc5pa5p5QHFpjyI5LxNHjl4po8vhmsf8zBKKb7tJ3GS92lX/J1TawZI54dJp/5Rh8Gu4qPaGhof42gHwhwHiDZ2B3AzEL63HjlCCjKW6u7612v39+543iMVkSyJVXDNi9e19OfUehAVpNOjysKlDJRjcMY5+ppcA1sZwZnzIiMK2enqZRhUkrbNSmxoEB2rlyj3DCRwSlKTuSoXuaDTu0HfoU3CMlyjXHkmujPH1KkkmNInAHIcl5GVrc6VH0sI1FW7OD1KY6O1IsKLh6tMKOD07FRYOTsVFi5MKOlMDg9AUfqutTDgQcyvmk6dnc1aMSrwIbNcZ88hdS1PqjB4PRlafZ90S54HkBPxTeqXZCWB92U/6Dk+PHon/E8dA8j3G6HDGN5Z6rOWaTLWNIXu+GUzyyqhmkhSxxPP17QsJEyF0qakY7aPk32jNDbpr/7T7g0rXI6jjl6P9R4le9fvoAmPT5eXovfj0PN6hBsFTMX9YUvGLGaOrBLsY13SXmajF3R6OOQoHrkU64ZrRaVrZJKoRwTA4hJ+qA1+Cccq0KddlIljqvdgvBgtY3Xq09CdQ8W4APWRy6rw7Dr545Z1ax29vZt11+RcM0sSaj37i3E7qpWf3lQ6nwA50QXRgF0bmMT5LfT6LHpo7MP1eqV2lfp7EyyubuXU3ONNNbh9pVH/ANOqi8dNtJP+kf6gvE0Clp/FNRga/qVNe/r+b+47c9ZNNCa/t4ZucBBu+D1bNmalM6g3mYf3rY9Rqb6heZ4hWg8cx6vJxCapv042v7uH8i8S83TOMeqPLcNpFrdozkHBnpHIr9GwpKCa7nzeplc69Bpp+gtznaPUObq4S13/AG7ktHo5pcR/u+C+Txvy/pNOMf8A7MKb+yVL8Ed8pbtCr7S/QbqdkdVjTuWVqTXUW1HFzSXNcwFz2jYQ8OJbt0HJcS+lDweL5NJLFNqbiknSafR/+L6nQtEp4FJyXR36UZlhXbVZqkD+ZsAw7nEzj2L7bofK54Swzqvk/YOyzacmTHU/gMBNzaMZZ5rhFqrtI+QQk2KCcnyeb43xQiaY3/iPQHkPNc2q1Ch8Eevc9rRaROpy6djBleYeuWDk7EdKpATKqwLKhFkwJAVCO0oA4BMD9WOdGy+bR2kNPOUMEQUATqQMWqtO8x5KkyWmAqtMZVolmPxCnK3gzOR8c+1qhFRh/pHxLh+C6c3OBezIw/1GvYzaD9TWnqB8l7+GW6CfsjzskdsmvcYace9aM55dQdRshQy4OmZdzT3ELmyR4PQhIyq7IXl5sdHXFgmmFhGTiXQUFdCdoglWIkoAf4LwwXFQU++pUScA1CWzPTEE+RIXHrda9Jj8xY5Sr/8ANfj/AMGmPGpyq0vmfRe3fZm3Yx14572u0sYKdNoh9UNIB1GdIgCf7TzK+V+jnjetzZFo8cYvlvdK/hjdvhVddufwOzW6eEFvfsq9zyfZvjNOlrpVml1CqNLxzb0ePMfl0X1ni3h09SoZ9O6zY+Yt9H6xfs/31ODT5fLuE+Yy6/7mi6jUsXtuKDg+k77lVuWuaf4X9D5Y8lGPNpPGML0uphtyL60HxJP1i+69Gu3DInjzaafmQdrs+z+ZtN7YWNXxXNkDU5uYGu1eskH3yvI/+N+K6b+XotY1DspWq+VX+FfI0erwT+LJi5MTjvFKVxVD6VIUmBrWBojOmcw0QNwIHRfTeCaDPodM8eoy+ZJycm+e/u3b9b4PN1uSOTJuhGl0NbtDSNC0t7Q4eSazx/KXSGg+wkf5V5XgjWu8U1XiEfqKscX61W5/fz9ptq6xafHhfXq/0FuEcdfbUalDugRVLHODwYdTLSCIwfEC3xDou7xHwXD4jqoane08SaTjw1K7T+znhmWLVSwY3Crvnn0/yYgqGm8vbIBnEzjzwJPsXuR3KK38vu+lv1rt8jnlHHmjtNa14oDviee4/RXVnn5dE1ygfFb0MYXNyds5knb68llmyeXBsNLglkmoyPHOcSZOeq8W7ds+kSSVI6UASFSAmVQiQU0IvKtAS1MRaVQjoQBBamM/WBpr5uzto4UUWFE6ErGQWoEUemgE65WiJZn3TFtBmckfIvtht4FJ3qPcZ/FdUneB/NGWPjJ9h5PhRmk3PKPccfBezoZXgicmpVZGaLBiF1s4pdSHEZUsEI3DVm1Z142Zl1SXJmx2dmORnFeW+tM6US0wnF7RMKF0LkkkJoR0dUO2mgPUXPbG5risyo5pp1RHdloLWAfd0EQWubvM5O4Oy83Q+A6PA8c4JrJB3uT5d9U+zTuqroXn1OSd30fYA/hpFBleB3b3Opz0e0B0H1BJ/wApXtQ1eCWolpV9eMVKvZ9P8/M4nGcYb+1l+E8Sq0Ce6eNJ+8w+Jjv7m7e3dZa3wzTaxLzY8rpJOpL5NfkaYtVPF9Xv27M1f2uyeCa1o5h/moP075+47AXn/wCn+K4ONPqlJemSNv8A9lTLeo08/rQp+z/Rj3D7+xoEPt7WtVrT4XVnt0tPUBpyfZ7Vhn8K8Z1q8vVaiEMb6rGnbXzfb7fmif4vTYnuhFt+5nXtZ1aqalZ5Jc4aiBn0aCQDA5SvotLpMek0ywaZJKK4Xv7vnq+p5U87y5N0+rPZ8a4TaO4cy5YalQ06fdseBpnxkfvGkHDXF3P8F8J4Z4p4jDxuejy7YeZLdJdf7f7f+5Jfuz2M+HC9Ksit7VS/z8jxGkQv0k8BSadirqekyNlLVHbCW9cgeJXALWA7SfYQuLWu0jTT49spMy3tj05ea82qO0pCEMtCoRMKkIsGppAWDVaEWDfJUhMtpTSEdoTCzhKYH6v1L5k7ji9FDKFydCs6UgKuCYC1Rkq0yRG6ZhaxZEj5p9rttqtqZ/lcfiJ/BdUecckZr66Z874PiiCeRM+/Yr1vDn/06fzOXVJvJQ0ypDZ+s5Xa3wcs4fFQpTrGT6rGMrZvKCoO8Tlasyi6Fa9NZSRvCRlXVGCvM1GKuUdmOdoXXKn2NS7StoslhJWhJMp2Azw6s1lRrnNDmjdriQHDoS0gj1BVJOScVLa2uvp78ky+Vn3Ls7fWRtKENoUBV1GnSqPDgajSRI1ZOee+V+U+J6fX/wCoZXvnPy6UpxTTUX8j1scoeVHhK+x8m4pfVDVqOrEd5qIfyALTpgDYARAHkv13QwxYtPCOH6tKn633fuzwMtzm3LrZ6C47KXGmjUpU3VG1aVOoTgCm7T4gZIAGZBPI+S8TT/SfRvJlhnmouE3FdXauk0kb5NBkUVsXVEdkOGC4uGRXpU+7e12lzvHVDHAnuwMEYOZ9kZW/j/jD0eklWKbUotKSXCtV8XdfajLS6PfkVtcP9/M2e3nZ6lQJrtdV116kU6YjS0nxPlxGOcCRHoF4n0T8d1mucdNLbWKPxS/ufZUvzft6s6fENJgxJz7v7l+/zM234hcMpMph40NbUbpGWubVJLtY2dvHlGIK+sn4TpcmWeecbnJxd91t4VPqq/U8Ra6UUoLhK/tsx61Mj/heqZRafQX1wUzqguBbiFsXNluY5fkuXU4nOPwnRhyJP4jHNyRj2QfrC8q10Ozb3RdjgdkUIIAmhFgFSEXaFQFmtVEsu0KkJsJ3fvVE2dpToLI7tAz9Ql6+bo77ID0UBYFIDnORQyutMCHBMQGpTVJktHhftOs9Vm/qCCPcZXXidpr2MZcST9z47w2iXUtIwNTp89sL0vDreGvdmWokozvuEu36QBzOY+C7ss9vBz44bnYtbf4kHpKxxyrJRrNXDg06bNXkN10OSOVxaBVGtJIadt+nvWXmRbo1jGVcmfcUZWGSmdELRlvpLzpR5OlMrCIjJC1TJLqhHJgFdVLgA4k6QGgEzDRJAHQSSY8z1V44qN7VV8uu79RN+o5writW3qCrSdpeOZaHAjoQ4Hos9To8OpxPDlT2v0dflQQnKEtyPqvHu2tCpQdaPLtVSgBUqUwC2nUe0EsLQZInDgJ3jqvhPC/oxq8OpWrxpbYTdRl1cU6vp9q49ztzarG47G+qXKPn3BLkUa9Kq5jopva+G89JmMr9B1+nep0uTCuN8Wr+Z5mOajJSvoa192rubhr2VnBzHu1hpaD3Zkx3ZEEYluZxOFx6HwDR6OcMuGLjKKptP6y77l39fYefPknFp00/w+QmyoYls/8AC96zy5Y1dMYFxqGRlUmYyw7HwK3FIFVRvjlS5ABpCTs6OGKX1s1/3hnrsscmCGX6y59TWE3HoZdSzcz7pke4rgyaWcOY8o3WWMupancDnv6LBFNB2PCokOGq0JhWtVEsI1qoks0KgJhAidKAP0b3y+f2nbZwqIodhmOU0UmWJSoDgUAXaEhkPTQjzPbG3129QeS6tPKmY5EfE7CxMO1k6GuO3Mn09i79DNKL3dEzPUdVS5Yan2frVnPe2m4AmG6hpxtzTlmUpSf3BFKEVE2rXsTUJlxaMRzJyIQ9Sk7JrikaVHsW2SHOf7IHzlTLUtiUX3GmdlaTcaCZ3knPuUrO6qwce5ncR7P0Qf8AC+Lhj2lPdu6itroZ112Wt3s8DXMf/c4g+x0wp2lLLJHj+J8IfSOQY5H8+ilxpm0JqRnuYrKK6VYHQmIvbjxBXi4kTPoaLKY6LtSOVybC06JnAI3PtKpR9A3KuRuk5wwQmS4xfQPToz9fihEt0NtZiIVI5ZdbF3tIJIz1HX081RVqSpkiu04mDG35hVGSZPlyii/d+3Kqy4sDc0pbPRIuMxQUDueavaPzF0ELqxJdO2Meo6rhz6XdJyXodGPMtoOyfIjmFwRNpDYatEQFa1UkSFaxUFloTEWLUxEml6/XqgR9/FMjK8G0doamEmNDDSFmWjtSdBZLUhhQpGVJCYCNZ41sHVwHvwrr4WRfKPG3Fq1tU4AyZPMnzO/tXThfwKjHIvjNWztA7MBKUxxiarbQAeax3WabQbqYOBCpEkPo6R9EKlIlo83xlxPSPILogYyMCoyJjH17ltZDRn3dLVgwZ381aF0PNX/BATLMeR29nRJw9DaOWuJGLWti0w4Qfrbqkn6mt30B90qAqaaANjg3jOk7gT6gfQXdp8m7hnFqls+JG5UtQ1jSfrcrps4YzcpshtDw6oxPpiMHzS6mu9bttgKkDkWn6/JG00TZ1CqTiQUqozyJdS73AKkYiVxRa/fB5EbhEsakaQzSh8hV5rMGPEPj7VjNZYdOfzOqEsU/YmhxgQQ8Z6KI6qP93UctM7tBKXEdWDvyW2PVRn0MnplHkm6qjSfaffCrLOoMIR+K/Uw7SppdPLZePCSs9CS4NhoXQjAuGpiCMVCYzTZ6oEc5vJMRGj1QB98fXXgKJ3tl2VBulQ7Ll6VBZQlMRZj0mikwxqqaHYrcVyFaiS5GXc18tPRwPxWqjwzNy5EuJUx3zh/UfmUsL+ArIuR+0AARIIj4rCM9FlTLsXpVKbeZWjUmRwil5UIGE4qyW6PNX1YbYXTFGTM8W84AlaXRD56ALiyMSQqUkG0z69IQqAz6/DmvwRKb9ylx0MyrwBvIuHx+eUq9y97FHcFOwd8P1T2i8z2L2VmaTw+ZjlETyWuJ7ZWzPN/Mg4mlX4gCAC04+K6fOT7HJHTyjbTIq3wdGCABAGN4xP1yVLOvQj+Gkr9zMqkuyXH0GAPr8UKcX1Z0KO3hROadPiBMztz3+C2TjXDJdt0xl1cESdsZP1lXwlZzeU93AN3EaLDDtTTG5YfkYWUtTjg6d/cX/C5Jq1+aGqd5SIkO/wBhCa1ONmD0+VOq/EpdGg8EOg7wY/RROeKXUvFDUQdoy6doxp8P4rOCwwdo73KclyTXpkggA52Sy5FOLSBJpqwdlw0t8R35DeFx48Vcs2nkvhGg0FbUZBmUgdwQmII2280WFhBbkc5Tsmy4ooAn9lPknaCz66KuV4207LCsrwltHuCNuVO0e4t+0o2huKuu4RsDcCdfhPyxeYWFYP5pbaC7Eb7aOa1iiZC3GawFY+w+9rT+KjTq0yssqaL0LmVbgSpjHfSp2j3EUWCZQ2wovd1xHoEoxdhJqjy9xUk4XZFHPJjvCqonz5e1Z5UaYmV4lScXRy+aMbVWOSZkvsZMDJ8lrvonaG/YiwZA/VRutlVQkbYmVpZIs2y8UEdU7FQnxO3DZC0hyTLgyHM8/r6+a2omyHU8ef1+aVBYL1CKHZxKKArjqjn1FS9CKjp3z0nKHb6jSS6HAD1SoZJARQrJDJRQ7LNYU6FZLWEJibLwUUKywa7qExWGYD19yAsKyfVAhin+iTAMGjrH16qXY6Pfi6Xn7Teyj7sBPYG4C6/hPyyXMs3iUblHlh5gtW4oCFSxEvICF/5p7Bby1LiBBwUeXY/MaNRt3rbkA4+oWWymabrQLiLNT2nrTpH4Fp+Szw8SkvcvKrimBfSIC36mHQhlU7IcRqbHaNWFm4lqQG4qYTSE2ZNWlz+vNbRZnJck2zoz02Ski4sYq1Sd1mo0aWDpP0mZym1YJ0TUvQd0KFDc7AuuaYzuq2SYtyFnXI5AK9j7k7jK4pcNd4Yz6LbHBrkylKzz1Z0HGy6aIA60UMglKgsq4ooZBI6IoLIMIoDpHRFDs4PRQgmvyRQFmu9UUII2oUUFhBVRtEEY/wCCVAFx0QAUM8yEhEiieRlFjLhh6fD9EgPXtqyuSi7B1nkdU0hNmfXuI3H6LRRM3IVq3MnEhWok2cKso2hZZrjPX6/RFBYWkZKVUF2bVpVjGVjKNm0XQS6uD+5PWm4e1lQ7+8LlhGs0kbyd4kyguy4wurZRzeZfAdjBmPeobKSLtbCkoXrVRzPxVJMZApgtmUm6Go3yDawBPqNIo+qBzCFGx7qErm5BECVpGBEpGNWuHgwSB0810qEWZbmKtuHOMfP9VbglyTuG7aqNMkiBz5LOUeeCkzLuL0OLt4MD2LaOOiWxCFpQHQlQWRsih2TgpUBWEUOyNKVBZOnkigsltNAWWawoFZdtM9EBYRtI9EcBZIpeqAsIKR+gkKyzaZSCwgDhlLgCzarkUOwneuSp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95536" y="1203598"/>
            <a:ext cx="7920880" cy="3716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  <a:tabLst>
                <a:tab pos="3316288" algn="l"/>
                <a:tab pos="3586163" algn="l"/>
              </a:tabLst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Contract law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no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general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competence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tabLst>
                <a:tab pos="3316288" algn="l"/>
                <a:tab pos="3586163" algn="l"/>
              </a:tabLs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limited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competence in specific fields</a:t>
            </a:r>
          </a:p>
          <a:p>
            <a:pPr>
              <a:spcAft>
                <a:spcPts val="900"/>
              </a:spcAft>
              <a:tabLst>
                <a:tab pos="3316288" algn="l"/>
                <a:tab pos="3586163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e.g. consumer protection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>
              <a:tabLst>
                <a:tab pos="3316288" algn="l"/>
                <a:tab pos="3586163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competence </a:t>
            </a:r>
            <a:r>
              <a:rPr lang="en-US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substantive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copyright law </a:t>
            </a:r>
          </a:p>
          <a:p>
            <a:pPr>
              <a:spcAft>
                <a:spcPts val="900"/>
              </a:spcAft>
              <a:tabLst>
                <a:tab pos="3316288" algn="l"/>
                <a:tab pos="3586163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≠  competence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copyright </a:t>
            </a:r>
            <a:r>
              <a:rPr lang="en-US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contract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law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tabLst>
                <a:tab pos="3316288" algn="l"/>
                <a:tab pos="3586163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“functional” competence</a:t>
            </a:r>
          </a:p>
          <a:p>
            <a:pPr>
              <a:spcAft>
                <a:spcPts val="600"/>
              </a:spcAft>
              <a:tabLst>
                <a:tab pos="3316288" algn="l"/>
                <a:tab pos="3586163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(= measure to establish Internal Market)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tabLst>
                <a:tab pos="3316288" algn="l"/>
                <a:tab pos="3586163" algn="l"/>
              </a:tabLs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	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shared competence </a:t>
            </a:r>
          </a:p>
          <a:p>
            <a:pPr>
              <a:spcAft>
                <a:spcPts val="1200"/>
              </a:spcAft>
              <a:tabLst>
                <a:tab pos="3316288" algn="l"/>
                <a:tab pos="3586163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 status quo (e.g.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InfoSoc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Directive)</a:t>
            </a:r>
          </a:p>
          <a:p>
            <a:pPr>
              <a:tabLst>
                <a:tab pos="1882775" algn="l"/>
                <a:tab pos="2151063" algn="l"/>
              </a:tabLst>
            </a:pP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Unitary copyright contract law</a:t>
            </a:r>
          </a:p>
          <a:p>
            <a:pPr>
              <a:tabLst>
                <a:tab pos="1882775" algn="l"/>
                <a:tab pos="2151063" algn="l"/>
              </a:tabLs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		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1331640" y="1716907"/>
            <a:ext cx="0" cy="2376264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47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 smtClean="0"/>
              <a:t>Max Planck Institute </a:t>
            </a:r>
            <a:r>
              <a:rPr lang="de-DE" dirty="0" err="1" smtClean="0"/>
              <a:t>for</a:t>
            </a:r>
            <a:r>
              <a:rPr lang="de-DE" dirty="0" smtClean="0"/>
              <a:t> Innovation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Competition</a:t>
            </a:r>
            <a:r>
              <a:rPr lang="de-DE" dirty="0" smtClean="0"/>
              <a:t> | </a:t>
            </a:r>
            <a:r>
              <a:rPr lang="de-DE" dirty="0" err="1" smtClean="0"/>
              <a:t>Munich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98F7-1F11-42B5-8319-C7184214C8CE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1059582"/>
            <a:ext cx="756084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  <a:tabLst>
                <a:tab pos="447675" algn="l"/>
              </a:tabLst>
            </a:pPr>
            <a:r>
              <a:rPr lang="en-US" sz="2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	Remuneration – an item of the “toolbox”?</a:t>
            </a:r>
          </a:p>
          <a:p>
            <a:pPr>
              <a:spcBef>
                <a:spcPts val="900"/>
              </a:spcBef>
              <a:tabLst>
                <a:tab pos="447675" algn="l"/>
              </a:tabLst>
            </a:pPr>
            <a:r>
              <a:rPr lang="en-US" sz="2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	EU competence?</a:t>
            </a:r>
          </a:p>
          <a:p>
            <a:pPr>
              <a:spcBef>
                <a:spcPts val="900"/>
              </a:spcBef>
              <a:tabLst>
                <a:tab pos="447675" algn="l"/>
              </a:tabLst>
            </a:pPr>
            <a:r>
              <a:rPr lang="en-US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	Subject matter of regulation?</a:t>
            </a:r>
          </a:p>
          <a:p>
            <a:pPr>
              <a:spcBef>
                <a:spcPts val="900"/>
              </a:spcBef>
              <a:tabLst>
                <a:tab pos="447675" algn="l"/>
              </a:tabLst>
            </a:pPr>
            <a:r>
              <a:rPr lang="en-US" sz="2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	Is there common ground?</a:t>
            </a:r>
          </a:p>
          <a:p>
            <a:pPr>
              <a:spcBef>
                <a:spcPts val="900"/>
              </a:spcBef>
              <a:tabLst>
                <a:tab pos="447675" algn="l"/>
              </a:tabLst>
            </a:pPr>
            <a:r>
              <a:rPr lang="en-US" sz="2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	What is “fair” remuneration?</a:t>
            </a:r>
          </a:p>
          <a:p>
            <a:pPr>
              <a:spcBef>
                <a:spcPts val="900"/>
              </a:spcBef>
              <a:tabLst>
                <a:tab pos="447675" algn="l"/>
              </a:tabLst>
            </a:pPr>
            <a:r>
              <a:rPr lang="en-US" sz="2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</a:t>
            </a:r>
            <a:r>
              <a:rPr lang="en-US" sz="2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“Remuneration</a:t>
            </a:r>
            <a:r>
              <a:rPr lang="en-US" sz="2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or “compensation</a:t>
            </a:r>
            <a:r>
              <a:rPr lang="en-US" sz="2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>
              <a:spcBef>
                <a:spcPts val="900"/>
              </a:spcBef>
              <a:tabLst>
                <a:tab pos="447675" algn="l"/>
              </a:tabLst>
            </a:pPr>
            <a:r>
              <a:rPr lang="en-US" sz="2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	Next steps forward?</a:t>
            </a:r>
          </a:p>
          <a:p>
            <a:endParaRPr lang="en-US" dirty="0"/>
          </a:p>
        </p:txBody>
      </p:sp>
      <p:sp>
        <p:nvSpPr>
          <p:cNvPr id="6" name="Titel 6"/>
          <p:cNvSpPr txBox="1">
            <a:spLocks/>
          </p:cNvSpPr>
          <p:nvPr/>
        </p:nvSpPr>
        <p:spPr>
          <a:xfrm>
            <a:off x="323528" y="335143"/>
            <a:ext cx="6552728" cy="5084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accent1"/>
                </a:solidFill>
                <a:latin typeface="PT Sans" panose="020B0503020203020204" pitchFamily="34" charset="0"/>
                <a:ea typeface="PT Sans" panose="020B0503020203020204" pitchFamily="34" charset="0"/>
                <a:cs typeface="+mj-cs"/>
              </a:defRPr>
            </a:lvl1pPr>
          </a:lstStyle>
          <a:p>
            <a:r>
              <a:rPr lang="de-DE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role and regulation of claims to fair compensation</a:t>
            </a:r>
            <a:endParaRPr lang="de-DE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39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ts val="900"/>
              </a:spcBef>
              <a:tabLst>
                <a:tab pos="447675" algn="l"/>
              </a:tabLs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Subject matter of regulation?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 smtClean="0"/>
              <a:t>Max Planck Institute </a:t>
            </a:r>
            <a:r>
              <a:rPr lang="de-DE" dirty="0" err="1" smtClean="0"/>
              <a:t>for</a:t>
            </a:r>
            <a:r>
              <a:rPr lang="de-DE" dirty="0" smtClean="0"/>
              <a:t> Innovation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Competition</a:t>
            </a:r>
            <a:r>
              <a:rPr lang="de-DE" dirty="0" smtClean="0"/>
              <a:t> | </a:t>
            </a:r>
            <a:r>
              <a:rPr lang="de-DE" dirty="0" err="1" smtClean="0"/>
              <a:t>Munich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98F7-1F11-42B5-8319-C7184214C8CE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3" name="AutoShape 2" descr="data:image/jpeg;base64,/9j/4AAQSkZJRgABAQAAAQABAAD/2wCEAAkGBxMTEhUSExMVFRUXGBUXGBgYFxoYHRUXFRgYFxgaFxgYHSggGB0lHRcXITEhJSkrLi4uGB8zODMtNygtLisBCgoKDg0OGhAQGi0lHx8tLS0tLS0tLS0tLS0tLS0tLS0tLS0tLS0tLS0tLS0tLS0tLS0tLS0tLy0tLS0tLS0tLf/AABEIAKgBLAMBEQACEQEDEQH/xAAcAAACAwEBAQEAAAAAAAAAAAADBAECBQAGBwj/xABBEAABAwMCAwUFBQYFAwUAAAABAAIRAwQhEjEFQVEGEyJhcYGRobHwBzLB0eEUI0JSYnIzgpKi8RVTwhYXJEOy/8QAGwEAAwEBAQEBAAAAAAAAAAAAAAECAwQFBgf/xAA6EQACAgEDAgQCCAUDBAMAAAAAAQIRAwQSITFBBRNRYSJxBjKBkaGxwfAUIzNC4RXR8SRygpIWQ1L/2gAMAwEAAhEDEQA/ANu1cvfaPJRp0qmVk0WdWTQMimyUCoq1mU7A5zeSBgqrU0IWc1UANwTEwJKokLbGZCTGiKrkLkBar7FaJIgRkIAhjuSBGnw3ms5lIcc1ZpjoZotUMdFyEASHIAPQdlRJFIbpOWTRaB160KoxE2Jm6zur2huOp3EpOI0wweoKHrVZSNIjIeoouy9N/NS0OwzaimirChymhlg5Ay4KQy0pAQgCodBT6iJ1pUMrrToD5nbNXuM8pDrTlQyhl7ZEqUMFRCbEQ58IoCzcoGZnHeM0rWm19V27tIaMuPMmOgXFl1sceZYqb7t+i/U6cellOG+/l7l21Q4BzTIcJHmDBC74u1aOWq4FnEz9dVoIoQgQayGUSBHXDcoTGAcFViKIEVaxOwNPhrcrOY0aTmLKyqC0eilgiXoQMh7kIAlJ2Ck0CGXVdIlZ1ZV0Zl7d7lbQgQ2ZD74krdQI3GjZkxJOVzz6mselhxXyocSrNC3r4lZOJqmFZcyVLiPcMNqHkoaKGqLlmy0FL0qHZZr0qGmFFRTQ7I78J7Qsh1wAjaFg+/VbRWV79G0LJ75Kh2eJpU4K9ezzkEjKQDNIqWMGxslNgAqtyqTEdRKTA8J9rBLadMgCHSCYEnSWloncDLuceSxyaXHkTyS6o6MOacfgXRg+B9tHOYO+pAR4ZpmNsfcdge9duHTynC0c+acYTo0D2qtcanupn+tjgP8AUAW/FKUXB/EhxW5Whmhxq2f92vSPlrb8iVNoHCXoaNhWYdnNPoQfkUN2TTQ5dMhKLAShUFFYTEFp00go1OG0uaymxoeqLNFFdWUxEP3QM54QmI6k7ZDAtxCrDEoLkb6Hlrq93C61EyszKN4dt991o0Qa9lcucMLCUUi02Hq6yQRtsoTjRfJsUnmGtWLS6mqGSyMndZ2XtKtuSD1CHFMExqleqHAreMVLwATKhQsbkLvvSSGzlXs7k7h2mTG6zdWaIUfcwc9VajZO4YpVJG6hqilyFDsKSgT6gbuVSViuhd180c1Wxi3GPp967jjIlFDGKRUsCsQ5HYCKjDMppgUqBAHkPtPoh9m138tQfFrh84WmNWpL2GnUkzwXAj4I8yvR0f8ASObWKp2M1mgzzW7SfDIg2jNq8PB2x5clzT0q6xOuOdrhiNS2LT933LllilHqrN1NMvTvag+7VqN8g9zfkVKjF9CvsGW8aum7XFX2vJ+aHBoVRYVnai8G1d3taw/NqVBsj6DdPtveDd1N3rTH/jCKoXlxNWy+0y6ZvSt3f5Xg/wD7UvGpdyfLQ5/7qVSfFas9lRw+bSl5Vdx+WvUPQ+1Jv8dq4f21Q75sCHjJ8r3H6f2n2jiNVKu3/Kw/+f4KVBg8b9R2j2+snH/Fcz+9jh8QCPin5cvQl42a3DuOW9U/u61J56Ne2fdMpONEbWuqCcXreAp41yJnjH3Uu6brqMgVq/xSeU8kMKNi1vADGwj4rKUbKTodZxEFwH0Vm8ZSmehp3AiVzyibxkMuqysqNLE31cwrSJAPpEmJI9FakkQ42adhac3LGc/QuMB02mdSjfxRe3ku2SYSdDFrm15xlVGYOBFsIwESEhiq7SJMKUrKbpGDecQe6dLT7sQuqGNLqYSm+x5+8q19WGkrojGFGdyPTELIAYpqrAuMFIC5EqQDluFIxG6GFpETPMdsm6rOoOhYfiG/j8F0YPr/ADTIm6VnzTgroa7ycV2aH6rXoxatW17o0LiQdQ25rrao5cbTW1gy4ESEk7NVa4YvXIjPNRJpGkU+wpVogrGeKMzeM2hZ9MjYrneGcfqs0Uk+pQuPMe7Cjc19aJVeh0g80XF9A5R0Qk0gslwS5AHPVF+ozoTpASimI4DqJRbA1bS9rtEMq1AOgcY/0zHwT4JaQ1a8UqtPjAcNjiDB8xj3hOzN4k+h6DhtVr5LXA+XMeRCGzBxafI2KsGPekIZsHzWb7h+Sl/VGup7LR4RI6rms1oWrXZByo2mm4Ea8mU64FdmxY1Ad91hI2Q+LkATuo22O6Fn8XIMRyVrCjN5BJ3GvGBO5+a18nglZOTbFbU1ctcnTfBSgVTIOrUNUyJCFKgcQbaIGIT3WKqEqtuJ5e5XuE0BDsLpOcLTbhJsAVYpoAtB3NJghlxxCgoz77GVpAlnmu0UG3q/2/Ig/gunDxNET+qfM+ExNQeh+f5Lr0vE5r7SdTbUWaDydPou19DkSqRnufpMjbosZcdDsS3KmWeQ4eu4Q0pISuLE9RBg+w9VzpuL2s3pNWi5K0slEFgQ0mPc0BqWwWMtPFlrIBdRcFk8M49DRTTKB0eSzun6DoKNJ3x5jI9y0+F9fvXQl2uhYWxxphw9VXkPrHknzF34L9yOYLfiFW1d+Cd77chaXD3v1GmNQa0vd/S0FoJ9JcPoLLI4QcU3W50vd9a+5OhxnafHQPa0Hjl8lp5M3xRPnQXNjLqDiPECPd+CFhldMXnQ7Ma4U5od4MGDHqMweoIkLqeJShSObPklFbn0/Q1K1XMjn8Pr8FwNVwXaatBrC8DHg8xEe3f4JNWgR7w3TWgcwWyPI75XNtZtZl3lXVsRM/BNKhWFotBaPEMfW/NQ3yWhulcgbOUuNjTK1eLhoknCqOG+hMshn2/GWvqEAyI3WrxVEz32wFJrmVu8mWmcdVTacaBKnZ662ugQFwyjydaYY1NkgNWhVbpgrCSdmqaEuIXGkYWkI2RJ0YdS8MroUTJyGKbcLVmIek1SwA3DFSYA6ZhNgHFXCloBe7fiCnFAeb4oJZUb1a73wuiDqSZEuUfMeHj968eXyK68D/nSX76iz/0os029OsrvOOXqZtUwSFhJnbHlWCY+DIWadMtq0RctBE8vklkipIMbadCNR5nO/wA1xTnJPk6ElXBZtYhNZGuonBMO2rK6YzszcaLSqsXAKqT0CzyNvhIuIWlbNOQSCqWCD5ToiWSS4YUWsEEGMifL1A3SlicbaIWRPhn0j/01a1rOncuumAUaJFZ1Npdr7sSDDoLX6YBkdMdfiF9IdZpddk0vkv8AmTuG/jbu692nG+Vyeg9HDJBZE+i5r2E/s4rWwuA17H95U1MYQQWQ9sFr2xmc5yM7L0/pdg1ctHvwSWyFSkq+K13T/Tj7Tl8PnBZKmuWd2+sKNCsxtCm1tJzJDmuLg9wcQ6XEnLYAjlPmt/olrc+r0056mblPdVPilVrj35MvEccYTSgqVfiZV/w51F4a4yHMZUaR/Ex4kGPePUFe9otdj1UHOPDUnFp9pJ8o4s+KWJ16q79gAt2zzE8xg/BehXFI545ZdOvzAXJe0aSHOE5dERH8PmeZP9QXHkx7+V1OrFOL6Ovb9f8AAzw7xQ7ouJ2uDej0lS8JpEAw4EQfbkKK5KMRvFy2A6d/km4oSHKXGgGnmeijZyVZI41LR57qlj5JchGrfk/eytUq6EdTrG4a06t3dPLyTasZt0uLh0TjcLJ4itw5/wBY0RzHko8my1ko1LPi7XjfbcHksZYXEtZLNRl+AN1i4GikYvHeO6BAkkroxYbM5ZDyz+0Tienln8F0+SjLcz6LRC5WUHhSMo4oEJvC0sCrXnmihEOMoGZl3b+Xr8VcWJo+R2ci4cP7h7oK7ML/AJ7JzL+QvsNQ4K9JHH2Mu/YWvM7OyPXmFxZG4yp9+h2YJKUPkK6lFm9EOrYKmWThjUeQDjKwk1JUy0qKeRWSfZlFwVqrJDU6nVbRmQ4ln9U5cciQzwyzq1qgpUgHPOzdTWz5AvIBPkufUayGkxvLmdRXV0399J/eyo4/Me1H0e77B1DQoVC6nQLaX/ye8P3XNBJcC2Q4xg5A8K+S0v0zgtRlxOMsm6f8qu6fCjz09uDoyeGqk0645PL2HG61JlSlRfoa57XAjDvAHDLTIh0iRn7sZX1mo8JwazLDNqIcxi4125p9fVc0/c8+Oonhjtg+ruzLY9zH94w6HA6mlgA0kGRAGBldUtLGWJ4p/FFqnfNr3Es3O4tbVXNjOoBwfB8TXOAiXNOHYxlVLBFp9m1Vrh18xea7/R9D6S7tJTueG91qp21Vx7prWy1p7rS/SP8AttIIGcAmJXwGDwfP4f4150Yyy40t7fdbrVtf3ST59WuT0p5o5tNtbSb49v8Ag+fuunt+8A4TvzHuX6ZGXc8NYYvpw/Q3KzDp71kHA1N5OAEj2wY9ih8M8yMvi8uf2P0/bOFk37zRpJ5evp7Fnkgp9TXFqpwdPkQ4pWewEHExC4JwcOp6uHLHKriZH7WSZmfNZ7jfaSKxPMqkJjVB8DKohgzUz1TspIgPTsdBmXZ5Jiov+2O6pioapcTcNpn8knFMVGnT44dEE/8AKz8pWO2ZlS+mZK1SEU/aG/yoCj6zSXAzRDAKkYB5TADUCaAEAnYgNSQcJgD1ZymB8gu26b57dvE78V1Y3/1C90vyFNXp37f7mg4L1keeugHiFuHsysc0FONM0083CZgVCQYO/XqvNlJp7ZHqJehQhZykUkDIhRZR0JgdMITaFRcFbJ3yiWEa/ktFPimS0dO3SQM8uiW6pJX1CuD6EftEqBjLfuW1KIotp1RVJ1VjpDXu1AnT5b9T5fKY/ohj86Wdzccu/dFxqoq7Srv7nTPW/CklxVcmZwLg7arXV6z+6t2HLplzj/K3GTtmN9vL2/EvGJ6eUNNp4b881xFdF6t+i/dnLg0qmnkm6gv3SHHdobWmdNCypkDGqt43O845e9c0fBvEc63avWSTfbH8KXtfVlSz4Yf08aa9XyVbxy2firZ0oPOlLCPTkVr/AKNrcPxabWTv0yVJP8mjN6rFPjJiX/jwy11wBj6Zr2j+9Y3L2HFSkOrh/E3zCvTeM5MWZaXxCHlzl9WS/pz9k+z9n/sRl08XHfhe5d0+qGezvZv9rt6pFSi17HNcNRMhkEVNbQPu4aWkT/EMSsvFvHv9N1uNThJwmmnxxuv4afry1JOuKZWm0yzY200mmRwNwdSBGxJj2GB8IX08+p8zrltysm5IYTJhpyOcHokuScd5Ka6iVS7a8w+HNIAjpHOCf1wlKCapnXDFKCuPDRn3fBo8VI6mycc8dOq4smla5iduHXJ/Dl4Ym1unfBCwqup2Xu6AzVSspRJ1JpjonvFVhROsKrFRGtOwosHosKLtre5MVHa0wok1/rdIdH291q5h8TSB6LzVNS6Mra11OQIrUCaAG4AhMAJamIHVAOU0Ao8GYATsKPlHathZxAnaXA+//lbbqy43+/QqKvFNDMdV7SPNVF3DA9FLIXEjFvbcSuHUY9x6uGZnTyK866dM6jlaEQmBCBEQjp0Au0ytYtSE1R9L7Cdlra4trlhuGVDVFIw1pD7d9MvLXEO66j5ESOa+H8f8a1Wk1eGaxOKhu6u1NOuOP+T0NPp4Tg1d3+B5LtJRoULl1Gk6o/uhoc58ZfudIAEAbeeeUL67wfX5tVgjn1CS3dEuaXu/V/gjg1OBQk4w+02+0VcMs7Km0gNdTNU+ZMGf9zl5/gjjl8T1uol1UlFey/aRpq4uOnxY16W/ma3ZXh1tRszxG5Y2o0E6Q4AgQ7SIBwXF2MrzvH/E9ZqvEY+GaKezpbXHLVvnqkl6dWVpMGOGJ5civ2CM7YWVx4atixrNtVOCW+wNaR7DyVw+jXiumj5ml1rlJdpXT++UvxX3GMtXgb25cXH7+Ri070Wt0alq6WtcdM7PYdw7qCvpv4J+IeHxxa6NSkua7S9V6NHnSyrDmcsT4XT3Rs8Rqi1r0723b+6r03kN5Nc5pa5p5QHFpjyI5LxNHjl4po8vhmsf8zBKKb7tJ3GS92lX/J1TawZI54dJp/5Rh8Gu4qPaGhof42gHwhwHiDZ2B3AzEL63HjlCCjKW6u7612v39+543iMVkSyJVXDNi9e19OfUehAVpNOjysKlDJRjcMY5+ppcA1sZwZnzIiMK2enqZRhUkrbNSmxoEB2rlyj3DCRwSlKTuSoXuaDTu0HfoU3CMlyjXHkmujPH1KkkmNInAHIcl5GVrc6VH0sI1FW7OD1KY6O1IsKLh6tMKOD07FRYOTsVFi5MKOlMDg9AUfqutTDgQcyvmk6dnc1aMSrwIbNcZ88hdS1PqjB4PRlafZ90S54HkBPxTeqXZCWB92U/6Dk+PHon/E8dA8j3G6HDGN5Z6rOWaTLWNIXu+GUzyyqhmkhSxxPP17QsJEyF0qakY7aPk32jNDbpr/7T7g0rXI6jjl6P9R4le9fvoAmPT5eXovfj0PN6hBsFTMX9YUvGLGaOrBLsY13SXmajF3R6OOQoHrkU64ZrRaVrZJKoRwTA4hJ+qA1+Cccq0KddlIljqvdgvBgtY3Xq09CdQ8W4APWRy6rw7Dr545Z1ax29vZt11+RcM0sSaj37i3E7qpWf3lQ6nwA50QXRgF0bmMT5LfT6LHpo7MP1eqV2lfp7EyyubuXU3ONNNbh9pVH/ANOqi8dNtJP+kf6gvE0Clp/FNRga/qVNe/r+b+47c9ZNNCa/t4ZucBBu+D1bNmalM6g3mYf3rY9Rqb6heZ4hWg8cx6vJxCapv042v7uH8i8S83TOMeqPLcNpFrdozkHBnpHIr9GwpKCa7nzeplc69Bpp+gtznaPUObq4S13/AG7ktHo5pcR/u+C+Txvy/pNOMf8A7MKb+yVL8Ed8pbtCr7S/QbqdkdVjTuWVqTXUW1HFzSXNcwFz2jYQ8OJbt0HJcS+lDweL5NJLFNqbiknSafR/+L6nQtEp4FJyXR36UZlhXbVZqkD+ZsAw7nEzj2L7bofK54Swzqvk/YOyzacmTHU/gMBNzaMZZ5rhFqrtI+QQk2KCcnyeb43xQiaY3/iPQHkPNc2q1Ch8Eevc9rRaROpy6djBleYeuWDk7EdKpATKqwLKhFkwJAVCO0oA4BMD9WOdGy+bR2kNPOUMEQUATqQMWqtO8x5KkyWmAqtMZVolmPxCnK3gzOR8c+1qhFRh/pHxLh+C6c3OBezIw/1GvYzaD9TWnqB8l7+GW6CfsjzskdsmvcYace9aM55dQdRshQy4OmZdzT3ELmyR4PQhIyq7IXl5sdHXFgmmFhGTiXQUFdCdoglWIkoAf4LwwXFQU++pUScA1CWzPTEE+RIXHrda9Jj8xY5Sr/8ANfj/AMGmPGpyq0vmfRe3fZm3Yx14572u0sYKdNoh9UNIB1GdIgCf7TzK+V+jnjetzZFo8cYvlvdK/hjdvhVddufwOzW6eEFvfsq9zyfZvjNOlrpVml1CqNLxzb0ePMfl0X1ni3h09SoZ9O6zY+Yt9H6xfs/31ODT5fLuE+Yy6/7mi6jUsXtuKDg+k77lVuWuaf4X9D5Y8lGPNpPGML0uphtyL60HxJP1i+69Gu3DInjzaafmQdrs+z+ZtN7YWNXxXNkDU5uYGu1eskH3yvI/+N+K6b+XotY1DspWq+VX+FfI0erwT+LJi5MTjvFKVxVD6VIUmBrWBojOmcw0QNwIHRfTeCaDPodM8eoy+ZJycm+e/u3b9b4PN1uSOTJuhGl0NbtDSNC0t7Q4eSazx/KXSGg+wkf5V5XgjWu8U1XiEfqKscX61W5/fz9ptq6xafHhfXq/0FuEcdfbUalDugRVLHODwYdTLSCIwfEC3xDou7xHwXD4jqoane08SaTjw1K7T+znhmWLVSwY3Crvnn0/yYgqGm8vbIBnEzjzwJPsXuR3KK38vu+lv1rt8jnlHHmjtNa14oDviee4/RXVnn5dE1ygfFb0MYXNyds5knb68llmyeXBsNLglkmoyPHOcSZOeq8W7ds+kSSVI6UASFSAmVQiQU0IvKtAS1MRaVQjoQBBamM/WBpr5uzto4UUWFE6ErGQWoEUemgE65WiJZn3TFtBmckfIvtht4FJ3qPcZ/FdUneB/NGWPjJ9h5PhRmk3PKPccfBezoZXgicmpVZGaLBiF1s4pdSHEZUsEI3DVm1Z142Zl1SXJmx2dmORnFeW+tM6US0wnF7RMKF0LkkkJoR0dUO2mgPUXPbG5risyo5pp1RHdloLWAfd0EQWubvM5O4Oy83Q+A6PA8c4JrJB3uT5d9U+zTuqroXn1OSd30fYA/hpFBleB3b3Opz0e0B0H1BJ/wApXtQ1eCWolpV9eMVKvZ9P8/M4nGcYb+1l+E8Sq0Ce6eNJ+8w+Jjv7m7e3dZa3wzTaxLzY8rpJOpL5NfkaYtVPF9Xv27M1f2uyeCa1o5h/moP075+47AXn/wCn+K4ONPqlJemSNv8A9lTLeo08/rQp+z/Rj3D7+xoEPt7WtVrT4XVnt0tPUBpyfZ7Vhn8K8Z1q8vVaiEMb6rGnbXzfb7fmif4vTYnuhFt+5nXtZ1aqalZ5Jc4aiBn0aCQDA5SvotLpMek0ywaZJKK4Xv7vnq+p5U87y5N0+rPZ8a4TaO4cy5YalQ06fdseBpnxkfvGkHDXF3P8F8J4Z4p4jDxuejy7YeZLdJdf7f7f+5Jfuz2M+HC9Ksit7VS/z8jxGkQv0k8BSadirqekyNlLVHbCW9cgeJXALWA7SfYQuLWu0jTT49spMy3tj05ea82qO0pCEMtCoRMKkIsGppAWDVaEWDfJUhMtpTSEdoTCzhKYH6v1L5k7ji9FDKFydCs6UgKuCYC1Rkq0yRG6ZhaxZEj5p9rttqtqZ/lcfiJ/BdUecckZr66Z874PiiCeRM+/Yr1vDn/06fzOXVJvJQ0ypDZ+s5Xa3wcs4fFQpTrGT6rGMrZvKCoO8Tlasyi6Fa9NZSRvCRlXVGCvM1GKuUdmOdoXXKn2NS7StoslhJWhJMp2Azw6s1lRrnNDmjdriQHDoS0gj1BVJOScVLa2uvp78ky+Vn3Ls7fWRtKENoUBV1GnSqPDgajSRI1ZOee+V+U+J6fX/wCoZXvnPy6UpxTTUX8j1scoeVHhK+x8m4pfVDVqOrEd5qIfyALTpgDYARAHkv13QwxYtPCOH6tKn633fuzwMtzm3LrZ6C47KXGmjUpU3VG1aVOoTgCm7T4gZIAGZBPI+S8TT/SfRvJlhnmouE3FdXauk0kb5NBkUVsXVEdkOGC4uGRXpU+7e12lzvHVDHAnuwMEYOZ9kZW/j/jD0eklWKbUotKSXCtV8XdfajLS6PfkVtcP9/M2e3nZ6lQJrtdV116kU6YjS0nxPlxGOcCRHoF4n0T8d1mucdNLbWKPxS/ufZUvzft6s6fENJgxJz7v7l+/zM234hcMpMph40NbUbpGWubVJLtY2dvHlGIK+sn4TpcmWeecbnJxd91t4VPqq/U8Ra6UUoLhK/tsx61Mj/heqZRafQX1wUzqguBbiFsXNluY5fkuXU4nOPwnRhyJP4jHNyRj2QfrC8q10Ozb3RdjgdkUIIAmhFgFSEXaFQFmtVEsu0KkJsJ3fvVE2dpToLI7tAz9Ql6+bo77ID0UBYFIDnORQyutMCHBMQGpTVJktHhftOs9Vm/qCCPcZXXidpr2MZcST9z47w2iXUtIwNTp89sL0vDreGvdmWokozvuEu36QBzOY+C7ss9vBz44bnYtbf4kHpKxxyrJRrNXDg06bNXkN10OSOVxaBVGtJIadt+nvWXmRbo1jGVcmfcUZWGSmdELRlvpLzpR5OlMrCIjJC1TJLqhHJgFdVLgA4k6QGgEzDRJAHQSSY8z1V44qN7VV8uu79RN+o5writW3qCrSdpeOZaHAjoQ4Hos9To8OpxPDlT2v0dflQQnKEtyPqvHu2tCpQdaPLtVSgBUqUwC2nUe0EsLQZInDgJ3jqvhPC/oxq8OpWrxpbYTdRl1cU6vp9q49ztzarG47G+qXKPn3BLkUa9Kq5jopva+G89JmMr9B1+nep0uTCuN8Wr+Z5mOajJSvoa192rubhr2VnBzHu1hpaD3Zkx3ZEEYluZxOFx6HwDR6OcMuGLjKKptP6y77l39fYefPknFp00/w+QmyoYls/8AC96zy5Y1dMYFxqGRlUmYyw7HwK3FIFVRvjlS5ABpCTs6OGKX1s1/3hnrsscmCGX6y59TWE3HoZdSzcz7pke4rgyaWcOY8o3WWMupancDnv6LBFNB2PCokOGq0JhWtVEsI1qoks0KgJhAidKAP0b3y+f2nbZwqIodhmOU0UmWJSoDgUAXaEhkPTQjzPbG3129QeS6tPKmY5EfE7CxMO1k6GuO3Mn09i79DNKL3dEzPUdVS5Yan2frVnPe2m4AmG6hpxtzTlmUpSf3BFKEVE2rXsTUJlxaMRzJyIQ9Sk7JrikaVHsW2SHOf7IHzlTLUtiUX3GmdlaTcaCZ3knPuUrO6qwce5ncR7P0Qf8AC+Lhj2lPdu6itroZ112Wt3s8DXMf/c4g+x0wp2lLLJHj+J8IfSOQY5H8+ilxpm0JqRnuYrKK6VYHQmIvbjxBXi4kTPoaLKY6LtSOVybC06JnAI3PtKpR9A3KuRuk5wwQmS4xfQPToz9fihEt0NtZiIVI5ZdbF3tIJIz1HX081RVqSpkiu04mDG35hVGSZPlyii/d+3Kqy4sDc0pbPRIuMxQUDueavaPzF0ELqxJdO2Meo6rhz6XdJyXodGPMtoOyfIjmFwRNpDYatEQFa1UkSFaxUFloTEWLUxEml6/XqgR9/FMjK8G0doamEmNDDSFmWjtSdBZLUhhQpGVJCYCNZ41sHVwHvwrr4WRfKPG3Fq1tU4AyZPMnzO/tXThfwKjHIvjNWztA7MBKUxxiarbQAeax3WabQbqYOBCpEkPo6R9EKlIlo83xlxPSPILogYyMCoyJjH17ltZDRn3dLVgwZ381aF0PNX/BATLMeR29nRJw9DaOWuJGLWti0w4Qfrbqkn6mt30B90qAqaaANjg3jOk7gT6gfQXdp8m7hnFqls+JG5UtQ1jSfrcrps4YzcpshtDw6oxPpiMHzS6mu9bttgKkDkWn6/JG00TZ1CqTiQUqozyJdS73AKkYiVxRa/fB5EbhEsakaQzSh8hV5rMGPEPj7VjNZYdOfzOqEsU/YmhxgQQ8Z6KI6qP93UctM7tBKXEdWDvyW2PVRn0MnplHkm6qjSfaffCrLOoMIR+K/Uw7SppdPLZePCSs9CS4NhoXQjAuGpiCMVCYzTZ6oEc5vJMRGj1QB98fXXgKJ3tl2VBulQ7Ll6VBZQlMRZj0mikwxqqaHYrcVyFaiS5GXc18tPRwPxWqjwzNy5EuJUx3zh/UfmUsL+ArIuR+0AARIIj4rCM9FlTLsXpVKbeZWjUmRwil5UIGE4qyW6PNX1YbYXTFGTM8W84AlaXRD56ALiyMSQqUkG0z69IQqAz6/DmvwRKb9ylx0MyrwBvIuHx+eUq9y97FHcFOwd8P1T2i8z2L2VmaTw+ZjlETyWuJ7ZWzPN/Mg4mlX4gCAC04+K6fOT7HJHTyjbTIq3wdGCABAGN4xP1yVLOvQj+Gkr9zMqkuyXH0GAPr8UKcX1Z0KO3hROadPiBMztz3+C2TjXDJdt0xl1cESdsZP1lXwlZzeU93AN3EaLDDtTTG5YfkYWUtTjg6d/cX/C5Jq1+aGqd5SIkO/wBhCa1ONmD0+VOq/EpdGg8EOg7wY/RROeKXUvFDUQdoy6doxp8P4rOCwwdo73KclyTXpkggA52Sy5FOLSBJpqwdlw0t8R35DeFx48Vcs2nkvhGg0FbUZBmUgdwQmII2280WFhBbkc5Tsmy4ooAn9lPknaCz66KuV4207LCsrwltHuCNuVO0e4t+0o2huKuu4RsDcCdfhPyxeYWFYP5pbaC7Eb7aOa1iiZC3GawFY+w+9rT+KjTq0yssqaL0LmVbgSpjHfSp2j3EUWCZQ2wovd1xHoEoxdhJqjy9xUk4XZFHPJjvCqonz5e1Z5UaYmV4lScXRy+aMbVWOSZkvsZMDJ8lrvonaG/YiwZA/VRutlVQkbYmVpZIs2y8UEdU7FQnxO3DZC0hyTLgyHM8/r6+a2omyHU8ef1+aVBYL1CKHZxKKArjqjn1FS9CKjp3z0nKHb6jSS6HAD1SoZJARQrJDJRQ7LNYU6FZLWEJibLwUUKywa7qExWGYD19yAsKyfVAhin+iTAMGjrH16qXY6Pfi6Xn7Teyj7sBPYG4C6/hPyyXMs3iUblHlh5gtW4oCFSxEvICF/5p7Bby1LiBBwUeXY/MaNRt3rbkA4+oWWymabrQLiLNT2nrTpH4Fp+Szw8SkvcvKrimBfSIC36mHQhlU7IcRqbHaNWFm4lqQG4qYTSE2ZNWlz+vNbRZnJck2zoz02Ski4sYq1Sd1mo0aWDpP0mZym1YJ0TUvQd0KFDc7AuuaYzuq2SYtyFnXI5AK9j7k7jK4pcNd4Yz6LbHBrkylKzz1Z0HGy6aIA60UMglKgsq4ooZBI6IoLIMIoDpHRFDs4PRQgmvyRQFmu9UUII2oUUFhBVRtEEY/wCCVAFx0QAUM8yEhEiieRlFjLhh6fD9EgPXtqyuSi7B1nkdU0hNmfXuI3H6LRRM3IVq3MnEhWok2cKso2hZZrjPX6/RFBYWkZKVUF2bVpVjGVjKNm0XQS6uD+5PWm4e1lQ7+8LlhGs0kbyd4kyguy4wurZRzeZfAdjBmPeobKSLtbCkoXrVRzPxVJMZApgtmUm6Go3yDawBPqNIo+qBzCFGx7qErm5BECVpGBEpGNWuHgwSB0810qEWZbmKtuHOMfP9VbglyTuG7aqNMkiBz5LOUeeCkzLuL0OLt4MD2LaOOiWxCFpQHQlQWRsih2TgpUBWEUOyNKVBZOnkigsltNAWWawoFZdtM9EBYRtI9EcBZIpeqAsIKR+gkKyzaZSCwgDhlLgCzarkUOwneuSp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AutoShape 4" descr="data:image/jpeg;base64,/9j/4AAQSkZJRgABAQAAAQABAAD/2wCEAAkGBxMTEhUSExMVFRUXGBUXGBgYFxoYHRUXFRgYFxgaFxgYHSggGB0lHRcXITEhJSkrLi4uGB8zODMtNygtLisBCgoKDg0OGhAQGi0lHx8tLS0tLS0tLS0tLS0tLS0tLS0tLS0tLS0tLS0tLS0tLS0tLS0tLS0tLy0tLS0tLS0tLf/AABEIAKgBLAMBEQACEQEDEQH/xAAcAAACAwEBAQEAAAAAAAAAAAADBAECBQAGBwj/xABBEAABAwMCAwUFBQYFAwUAAAABAAIRAwQhEjEFQVEGEyJhcYGRobHwBzLB0eEUI0JSYnIzgpKi8RVTwhYXJEOy/8QAGwEAAwEBAQEBAAAAAAAAAAAAAAECAwQFBgf/xAA6EQACAgEDAgQCCAUDBAMAAAAAAQIRAwQSITFBBRNRYSJxBjKBkaGxwfAUIzNC4RXR8SRygpIWQ1L/2gAMAwEAAhEDEQA/ANu1cvfaPJRp0qmVk0WdWTQMimyUCoq1mU7A5zeSBgqrU0IWc1UANwTEwJKokLbGZCTGiKrkLkBar7FaJIgRkIAhjuSBGnw3ms5lIcc1ZpjoZotUMdFyEASHIAPQdlRJFIbpOWTRaB160KoxE2Jm6zur2huOp3EpOI0wweoKHrVZSNIjIeoouy9N/NS0OwzaimirChymhlg5Ay4KQy0pAQgCodBT6iJ1pUMrrToD5nbNXuM8pDrTlQyhl7ZEqUMFRCbEQ58IoCzcoGZnHeM0rWm19V27tIaMuPMmOgXFl1sceZYqb7t+i/U6cellOG+/l7l21Q4BzTIcJHmDBC74u1aOWq4FnEz9dVoIoQgQayGUSBHXDcoTGAcFViKIEVaxOwNPhrcrOY0aTmLKyqC0eilgiXoQMh7kIAlJ2Ck0CGXVdIlZ1ZV0Zl7d7lbQgQ2ZD74krdQI3GjZkxJOVzz6mselhxXyocSrNC3r4lZOJqmFZcyVLiPcMNqHkoaKGqLlmy0FL0qHZZr0qGmFFRTQ7I78J7Qsh1wAjaFg+/VbRWV79G0LJ75Kh2eJpU4K9ezzkEjKQDNIqWMGxslNgAqtyqTEdRKTA8J9rBLadMgCHSCYEnSWloncDLuceSxyaXHkTyS6o6MOacfgXRg+B9tHOYO+pAR4ZpmNsfcdge9duHTynC0c+acYTo0D2qtcanupn+tjgP8AUAW/FKUXB/EhxW5Whmhxq2f92vSPlrb8iVNoHCXoaNhWYdnNPoQfkUN2TTQ5dMhKLAShUFFYTEFp00go1OG0uaymxoeqLNFFdWUxEP3QM54QmI6k7ZDAtxCrDEoLkb6Hlrq93C61EyszKN4dt991o0Qa9lcucMLCUUi02Hq6yQRtsoTjRfJsUnmGtWLS6mqGSyMndZ2XtKtuSD1CHFMExqleqHAreMVLwATKhQsbkLvvSSGzlXs7k7h2mTG6zdWaIUfcwc9VajZO4YpVJG6hqilyFDsKSgT6gbuVSViuhd180c1Wxi3GPp967jjIlFDGKRUsCsQ5HYCKjDMppgUqBAHkPtPoh9m138tQfFrh84WmNWpL2GnUkzwXAj4I8yvR0f8ASObWKp2M1mgzzW7SfDIg2jNq8PB2x5clzT0q6xOuOdrhiNS2LT933LllilHqrN1NMvTvag+7VqN8g9zfkVKjF9CvsGW8aum7XFX2vJ+aHBoVRYVnai8G1d3taw/NqVBsj6DdPtveDd1N3rTH/jCKoXlxNWy+0y6ZvSt3f5Xg/wD7UvGpdyfLQ5/7qVSfFas9lRw+bSl5Vdx+WvUPQ+1Jv8dq4f21Q75sCHjJ8r3H6f2n2jiNVKu3/Kw/+f4KVBg8b9R2j2+snH/Fcz+9jh8QCPin5cvQl42a3DuOW9U/u61J56Ne2fdMpONEbWuqCcXreAp41yJnjH3Uu6brqMgVq/xSeU8kMKNi1vADGwj4rKUbKTodZxEFwH0Vm8ZSmehp3AiVzyibxkMuqysqNLE31cwrSJAPpEmJI9FakkQ42adhac3LGc/QuMB02mdSjfxRe3ku2SYSdDFrm15xlVGYOBFsIwESEhiq7SJMKUrKbpGDecQe6dLT7sQuqGNLqYSm+x5+8q19WGkrojGFGdyPTELIAYpqrAuMFIC5EqQDluFIxG6GFpETPMdsm6rOoOhYfiG/j8F0YPr/ADTIm6VnzTgroa7ycV2aH6rXoxatW17o0LiQdQ25rrao5cbTW1gy4ESEk7NVa4YvXIjPNRJpGkU+wpVogrGeKMzeM2hZ9MjYrneGcfqs0Uk+pQuPMe7Cjc19aJVeh0g80XF9A5R0Qk0gslwS5AHPVF+ozoTpASimI4DqJRbA1bS9rtEMq1AOgcY/0zHwT4JaQ1a8UqtPjAcNjiDB8xj3hOzN4k+h6DhtVr5LXA+XMeRCGzBxafI2KsGPekIZsHzWb7h+Sl/VGup7LR4RI6rms1oWrXZByo2mm4Ea8mU64FdmxY1Ad91hI2Q+LkATuo22O6Fn8XIMRyVrCjN5BJ3GvGBO5+a18nglZOTbFbU1ctcnTfBSgVTIOrUNUyJCFKgcQbaIGIT3WKqEqtuJ5e5XuE0BDsLpOcLTbhJsAVYpoAtB3NJghlxxCgoz77GVpAlnmu0UG3q/2/Ig/gunDxNET+qfM+ExNQeh+f5Lr0vE5r7SdTbUWaDydPou19DkSqRnufpMjbosZcdDsS3KmWeQ4eu4Q0pISuLE9RBg+w9VzpuL2s3pNWi5K0slEFgQ0mPc0BqWwWMtPFlrIBdRcFk8M49DRTTKB0eSzun6DoKNJ3x5jI9y0+F9fvXQl2uhYWxxphw9VXkPrHknzF34L9yOYLfiFW1d+Cd77chaXD3v1GmNQa0vd/S0FoJ9JcPoLLI4QcU3W50vd9a+5OhxnafHQPa0Hjl8lp5M3xRPnQXNjLqDiPECPd+CFhldMXnQ7Ma4U5od4MGDHqMweoIkLqeJShSObPklFbn0/Q1K1XMjn8Pr8FwNVwXaatBrC8DHg8xEe3f4JNWgR7w3TWgcwWyPI75XNtZtZl3lXVsRM/BNKhWFotBaPEMfW/NQ3yWhulcgbOUuNjTK1eLhoknCqOG+hMshn2/GWvqEAyI3WrxVEz32wFJrmVu8mWmcdVTacaBKnZ662ugQFwyjydaYY1NkgNWhVbpgrCSdmqaEuIXGkYWkI2RJ0YdS8MroUTJyGKbcLVmIek1SwA3DFSYA6ZhNgHFXCloBe7fiCnFAeb4oJZUb1a73wuiDqSZEuUfMeHj968eXyK68D/nSX76iz/0os029OsrvOOXqZtUwSFhJnbHlWCY+DIWadMtq0RctBE8vklkipIMbadCNR5nO/wA1xTnJPk6ElXBZtYhNZGuonBMO2rK6YzszcaLSqsXAKqT0CzyNvhIuIWlbNOQSCqWCD5ToiWSS4YUWsEEGMifL1A3SlicbaIWRPhn0j/01a1rOncuumAUaJFZ1Npdr7sSDDoLX6YBkdMdfiF9IdZpddk0vkv8AmTuG/jbu692nG+Vyeg9HDJBZE+i5r2E/s4rWwuA17H95U1MYQQWQ9sFr2xmc5yM7L0/pdg1ctHvwSWyFSkq+K13T/Tj7Tl8PnBZKmuWd2+sKNCsxtCm1tJzJDmuLg9wcQ6XEnLYAjlPmt/olrc+r0056mblPdVPilVrj35MvEccYTSgqVfiZV/w51F4a4yHMZUaR/Ex4kGPePUFe9otdj1UHOPDUnFp9pJ8o4s+KWJ16q79gAt2zzE8xg/BehXFI545ZdOvzAXJe0aSHOE5dERH8PmeZP9QXHkx7+V1OrFOL6Ovb9f8AAzw7xQ7ouJ2uDej0lS8JpEAw4EQfbkKK5KMRvFy2A6d/km4oSHKXGgGnmeijZyVZI41LR57qlj5JchGrfk/eytUq6EdTrG4a06t3dPLyTasZt0uLh0TjcLJ4itw5/wBY0RzHko8my1ko1LPi7XjfbcHksZYXEtZLNRl+AN1i4GikYvHeO6BAkkroxYbM5ZDyz+0Tienln8F0+SjLcz6LRC5WUHhSMo4oEJvC0sCrXnmihEOMoGZl3b+Xr8VcWJo+R2ci4cP7h7oK7ML/AJ7JzL+QvsNQ4K9JHH2Mu/YWvM7OyPXmFxZG4yp9+h2YJKUPkK6lFm9EOrYKmWThjUeQDjKwk1JUy0qKeRWSfZlFwVqrJDU6nVbRmQ4ln9U5cciQzwyzq1qgpUgHPOzdTWz5AvIBPkufUayGkxvLmdRXV0399J/eyo4/Me1H0e77B1DQoVC6nQLaX/ye8P3XNBJcC2Q4xg5A8K+S0v0zgtRlxOMsm6f8qu6fCjz09uDoyeGqk0645PL2HG61JlSlRfoa57XAjDvAHDLTIh0iRn7sZX1mo8JwazLDNqIcxi4125p9fVc0/c8+Oonhjtg+ruzLY9zH94w6HA6mlgA0kGRAGBldUtLGWJ4p/FFqnfNr3Es3O4tbVXNjOoBwfB8TXOAiXNOHYxlVLBFp9m1Vrh18xea7/R9D6S7tJTueG91qp21Vx7prWy1p7rS/SP8AttIIGcAmJXwGDwfP4f4150Yyy40t7fdbrVtf3ST59WuT0p5o5tNtbSb49v8Ag+fuunt+8A4TvzHuX6ZGXc8NYYvpw/Q3KzDp71kHA1N5OAEj2wY9ih8M8yMvi8uf2P0/bOFk37zRpJ5evp7Fnkgp9TXFqpwdPkQ4pWewEHExC4JwcOp6uHLHKriZH7WSZmfNZ7jfaSKxPMqkJjVB8DKohgzUz1TspIgPTsdBmXZ5Jiov+2O6pioapcTcNpn8knFMVGnT44dEE/8AKz8pWO2ZlS+mZK1SEU/aG/yoCj6zSXAzRDAKkYB5TADUCaAEAnYgNSQcJgD1ZymB8gu26b57dvE78V1Y3/1C90vyFNXp37f7mg4L1keeugHiFuHsysc0FONM0083CZgVCQYO/XqvNlJp7ZHqJehQhZykUkDIhRZR0JgdMITaFRcFbJ3yiWEa/ktFPimS0dO3SQM8uiW6pJX1CuD6EftEqBjLfuW1KIotp1RVJ1VjpDXu1AnT5b9T5fKY/ohj86Wdzccu/dFxqoq7Srv7nTPW/CklxVcmZwLg7arXV6z+6t2HLplzj/K3GTtmN9vL2/EvGJ6eUNNp4b881xFdF6t+i/dnLg0qmnkm6gv3SHHdobWmdNCypkDGqt43O845e9c0fBvEc63avWSTfbH8KXtfVlSz4Yf08aa9XyVbxy2firZ0oPOlLCPTkVr/AKNrcPxabWTv0yVJP8mjN6rFPjJiX/jwy11wBj6Zr2j+9Y3L2HFSkOrh/E3zCvTeM5MWZaXxCHlzl9WS/pz9k+z9n/sRl08XHfhe5d0+qGezvZv9rt6pFSi17HNcNRMhkEVNbQPu4aWkT/EMSsvFvHv9N1uNThJwmmnxxuv4afry1JOuKZWm0yzY200mmRwNwdSBGxJj2GB8IX08+p8zrltysm5IYTJhpyOcHokuScd5Ka6iVS7a8w+HNIAjpHOCf1wlKCapnXDFKCuPDRn3fBo8VI6mycc8dOq4smla5iduHXJ/Dl4Ym1unfBCwqup2Xu6AzVSspRJ1JpjonvFVhROsKrFRGtOwosHosKLtre5MVHa0wok1/rdIdH291q5h8TSB6LzVNS6Mra11OQIrUCaAG4AhMAJamIHVAOU0Ao8GYATsKPlHathZxAnaXA+//lbbqy43+/QqKvFNDMdV7SPNVF3DA9FLIXEjFvbcSuHUY9x6uGZnTyK866dM6jlaEQmBCBEQjp0Au0ytYtSE1R9L7Cdlra4trlhuGVDVFIw1pD7d9MvLXEO66j5ESOa+H8f8a1Wk1eGaxOKhu6u1NOuOP+T0NPp4Tg1d3+B5LtJRoULl1Gk6o/uhoc58ZfudIAEAbeeeUL67wfX5tVgjn1CS3dEuaXu/V/gjg1OBQk4w+02+0VcMs7Km0gNdTNU+ZMGf9zl5/gjjl8T1uol1UlFey/aRpq4uOnxY16W/ma3ZXh1tRszxG5Y2o0E6Q4AgQ7SIBwXF2MrzvH/E9ZqvEY+GaKezpbXHLVvnqkl6dWVpMGOGJ5civ2CM7YWVx4atixrNtVOCW+wNaR7DyVw+jXiumj5ml1rlJdpXT++UvxX3GMtXgb25cXH7+Ri070Wt0alq6WtcdM7PYdw7qCvpv4J+IeHxxa6NSkua7S9V6NHnSyrDmcsT4XT3Rs8Rqi1r0723b+6r03kN5Nc5pa5p5QHFpjyI5LxNHjl4po8vhmsf8zBKKb7tJ3GS92lX/J1TawZI54dJp/5Rh8Gu4qPaGhof42gHwhwHiDZ2B3AzEL63HjlCCjKW6u7612v39+543iMVkSyJVXDNi9e19OfUehAVpNOjysKlDJRjcMY5+ppcA1sZwZnzIiMK2enqZRhUkrbNSmxoEB2rlyj3DCRwSlKTuSoXuaDTu0HfoU3CMlyjXHkmujPH1KkkmNInAHIcl5GVrc6VH0sI1FW7OD1KY6O1IsKLh6tMKOD07FRYOTsVFi5MKOlMDg9AUfqutTDgQcyvmk6dnc1aMSrwIbNcZ88hdS1PqjB4PRlafZ90S54HkBPxTeqXZCWB92U/6Dk+PHon/E8dA8j3G6HDGN5Z6rOWaTLWNIXu+GUzyyqhmkhSxxPP17QsJEyF0qakY7aPk32jNDbpr/7T7g0rXI6jjl6P9R4le9fvoAmPT5eXovfj0PN6hBsFTMX9YUvGLGaOrBLsY13SXmajF3R6OOQoHrkU64ZrRaVrZJKoRwTA4hJ+qA1+Cccq0KddlIljqvdgvBgtY3Xq09CdQ8W4APWRy6rw7Dr545Z1ax29vZt11+RcM0sSaj37i3E7qpWf3lQ6nwA50QXRgF0bmMT5LfT6LHpo7MP1eqV2lfp7EyyubuXU3ONNNbh9pVH/ANOqi8dNtJP+kf6gvE0Clp/FNRga/qVNe/r+b+47c9ZNNCa/t4ZucBBu+D1bNmalM6g3mYf3rY9Rqb6heZ4hWg8cx6vJxCapv042v7uH8i8S83TOMeqPLcNpFrdozkHBnpHIr9GwpKCa7nzeplc69Bpp+gtznaPUObq4S13/AG7ktHo5pcR/u+C+Txvy/pNOMf8A7MKb+yVL8Ed8pbtCr7S/QbqdkdVjTuWVqTXUW1HFzSXNcwFz2jYQ8OJbt0HJcS+lDweL5NJLFNqbiknSafR/+L6nQtEp4FJyXR36UZlhXbVZqkD+ZsAw7nEzj2L7bofK54Swzqvk/YOyzacmTHU/gMBNzaMZZ5rhFqrtI+QQk2KCcnyeb43xQiaY3/iPQHkPNc2q1Ch8Eevc9rRaROpy6djBleYeuWDk7EdKpATKqwLKhFkwJAVCO0oA4BMD9WOdGy+bR2kNPOUMEQUATqQMWqtO8x5KkyWmAqtMZVolmPxCnK3gzOR8c+1qhFRh/pHxLh+C6c3OBezIw/1GvYzaD9TWnqB8l7+GW6CfsjzskdsmvcYace9aM55dQdRshQy4OmZdzT3ELmyR4PQhIyq7IXl5sdHXFgmmFhGTiXQUFdCdoglWIkoAf4LwwXFQU++pUScA1CWzPTEE+RIXHrda9Jj8xY5Sr/8ANfj/AMGmPGpyq0vmfRe3fZm3Yx14572u0sYKdNoh9UNIB1GdIgCf7TzK+V+jnjetzZFo8cYvlvdK/hjdvhVddufwOzW6eEFvfsq9zyfZvjNOlrpVml1CqNLxzb0ePMfl0X1ni3h09SoZ9O6zY+Yt9H6xfs/31ODT5fLuE+Yy6/7mi6jUsXtuKDg+k77lVuWuaf4X9D5Y8lGPNpPGML0uphtyL60HxJP1i+69Gu3DInjzaafmQdrs+z+ZtN7YWNXxXNkDU5uYGu1eskH3yvI/+N+K6b+XotY1DspWq+VX+FfI0erwT+LJi5MTjvFKVxVD6VIUmBrWBojOmcw0QNwIHRfTeCaDPodM8eoy+ZJycm+e/u3b9b4PN1uSOTJuhGl0NbtDSNC0t7Q4eSazx/KXSGg+wkf5V5XgjWu8U1XiEfqKscX61W5/fz9ptq6xafHhfXq/0FuEcdfbUalDugRVLHODwYdTLSCIwfEC3xDou7xHwXD4jqoane08SaTjw1K7T+znhmWLVSwY3Crvnn0/yYgqGm8vbIBnEzjzwJPsXuR3KK38vu+lv1rt8jnlHHmjtNa14oDviee4/RXVnn5dE1ygfFb0MYXNyds5knb68llmyeXBsNLglkmoyPHOcSZOeq8W7ds+kSSVI6UASFSAmVQiQU0IvKtAS1MRaVQjoQBBamM/WBpr5uzto4UUWFE6ErGQWoEUemgE65WiJZn3TFtBmckfIvtht4FJ3qPcZ/FdUneB/NGWPjJ9h5PhRmk3PKPccfBezoZXgicmpVZGaLBiF1s4pdSHEZUsEI3DVm1Z142Zl1SXJmx2dmORnFeW+tM6US0wnF7RMKF0LkkkJoR0dUO2mgPUXPbG5risyo5pp1RHdloLWAfd0EQWubvM5O4Oy83Q+A6PA8c4JrJB3uT5d9U+zTuqroXn1OSd30fYA/hpFBleB3b3Opz0e0B0H1BJ/wApXtQ1eCWolpV9eMVKvZ9P8/M4nGcYb+1l+E8Sq0Ce6eNJ+8w+Jjv7m7e3dZa3wzTaxLzY8rpJOpL5NfkaYtVPF9Xv27M1f2uyeCa1o5h/moP075+47AXn/wCn+K4ONPqlJemSNv8A9lTLeo08/rQp+z/Rj3D7+xoEPt7WtVrT4XVnt0tPUBpyfZ7Vhn8K8Z1q8vVaiEMb6rGnbXzfb7fmif4vTYnuhFt+5nXtZ1aqalZ5Jc4aiBn0aCQDA5SvotLpMek0ywaZJKK4Xv7vnq+p5U87y5N0+rPZ8a4TaO4cy5YalQ06fdseBpnxkfvGkHDXF3P8F8J4Z4p4jDxuejy7YeZLdJdf7f7f+5Jfuz2M+HC9Ksit7VS/z8jxGkQv0k8BSadirqekyNlLVHbCW9cgeJXALWA7SfYQuLWu0jTT49spMy3tj05ea82qO0pCEMtCoRMKkIsGppAWDVaEWDfJUhMtpTSEdoTCzhKYH6v1L5k7ji9FDKFydCs6UgKuCYC1Rkq0yRG6ZhaxZEj5p9rttqtqZ/lcfiJ/BdUecckZr66Z874PiiCeRM+/Yr1vDn/06fzOXVJvJQ0ypDZ+s5Xa3wcs4fFQpTrGT6rGMrZvKCoO8Tlasyi6Fa9NZSRvCRlXVGCvM1GKuUdmOdoXXKn2NS7StoslhJWhJMp2Azw6s1lRrnNDmjdriQHDoS0gj1BVJOScVLa2uvp78ky+Vn3Ls7fWRtKENoUBV1GnSqPDgajSRI1ZOee+V+U+J6fX/wCoZXvnPy6UpxTTUX8j1scoeVHhK+x8m4pfVDVqOrEd5qIfyALTpgDYARAHkv13QwxYtPCOH6tKn633fuzwMtzm3LrZ6C47KXGmjUpU3VG1aVOoTgCm7T4gZIAGZBPI+S8TT/SfRvJlhnmouE3FdXauk0kb5NBkUVsXVEdkOGC4uGRXpU+7e12lzvHVDHAnuwMEYOZ9kZW/j/jD0eklWKbUotKSXCtV8XdfajLS6PfkVtcP9/M2e3nZ6lQJrtdV116kU6YjS0nxPlxGOcCRHoF4n0T8d1mucdNLbWKPxS/ufZUvzft6s6fENJgxJz7v7l+/zM234hcMpMph40NbUbpGWubVJLtY2dvHlGIK+sn4TpcmWeecbnJxd91t4VPqq/U8Ra6UUoLhK/tsx61Mj/heqZRafQX1wUzqguBbiFsXNluY5fkuXU4nOPwnRhyJP4jHNyRj2QfrC8q10Ozb3RdjgdkUIIAmhFgFSEXaFQFmtVEsu0KkJsJ3fvVE2dpToLI7tAz9Ql6+bo77ID0UBYFIDnORQyutMCHBMQGpTVJktHhftOs9Vm/qCCPcZXXidpr2MZcST9z47w2iXUtIwNTp89sL0vDreGvdmWokozvuEu36QBzOY+C7ss9vBz44bnYtbf4kHpKxxyrJRrNXDg06bNXkN10OSOVxaBVGtJIadt+nvWXmRbo1jGVcmfcUZWGSmdELRlvpLzpR5OlMrCIjJC1TJLqhHJgFdVLgA4k6QGgEzDRJAHQSSY8z1V44qN7VV8uu79RN+o5writW3qCrSdpeOZaHAjoQ4Hos9To8OpxPDlT2v0dflQQnKEtyPqvHu2tCpQdaPLtVSgBUqUwC2nUe0EsLQZInDgJ3jqvhPC/oxq8OpWrxpbYTdRl1cU6vp9q49ztzarG47G+qXKPn3BLkUa9Kq5jopva+G89JmMr9B1+nep0uTCuN8Wr+Z5mOajJSvoa192rubhr2VnBzHu1hpaD3Zkx3ZEEYluZxOFx6HwDR6OcMuGLjKKptP6y77l39fYefPknFp00/w+QmyoYls/8AC96zy5Y1dMYFxqGRlUmYyw7HwK3FIFVRvjlS5ABpCTs6OGKX1s1/3hnrsscmCGX6y59TWE3HoZdSzcz7pke4rgyaWcOY8o3WWMupancDnv6LBFNB2PCokOGq0JhWtVEsI1qoks0KgJhAidKAP0b3y+f2nbZwqIodhmOU0UmWJSoDgUAXaEhkPTQjzPbG3129QeS6tPKmY5EfE7CxMO1k6GuO3Mn09i79DNKL3dEzPUdVS5Yan2frVnPe2m4AmG6hpxtzTlmUpSf3BFKEVE2rXsTUJlxaMRzJyIQ9Sk7JrikaVHsW2SHOf7IHzlTLUtiUX3GmdlaTcaCZ3knPuUrO6qwce5ncR7P0Qf8AC+Lhj2lPdu6itroZ112Wt3s8DXMf/c4g+x0wp2lLLJHj+J8IfSOQY5H8+ilxpm0JqRnuYrKK6VYHQmIvbjxBXi4kTPoaLKY6LtSOVybC06JnAI3PtKpR9A3KuRuk5wwQmS4xfQPToz9fihEt0NtZiIVI5ZdbF3tIJIz1HX081RVqSpkiu04mDG35hVGSZPlyii/d+3Kqy4sDc0pbPRIuMxQUDueavaPzF0ELqxJdO2Meo6rhz6XdJyXodGPMtoOyfIjmFwRNpDYatEQFa1UkSFaxUFloTEWLUxEml6/XqgR9/FMjK8G0doamEmNDDSFmWjtSdBZLUhhQpGVJCYCNZ41sHVwHvwrr4WRfKPG3Fq1tU4AyZPMnzO/tXThfwKjHIvjNWztA7MBKUxxiarbQAeax3WabQbqYOBCpEkPo6R9EKlIlo83xlxPSPILogYyMCoyJjH17ltZDRn3dLVgwZ381aF0PNX/BATLMeR29nRJw9DaOWuJGLWti0w4Qfrbqkn6mt30B90qAqaaANjg3jOk7gT6gfQXdp8m7hnFqls+JG5UtQ1jSfrcrps4YzcpshtDw6oxPpiMHzS6mu9bttgKkDkWn6/JG00TZ1CqTiQUqozyJdS73AKkYiVxRa/fB5EbhEsakaQzSh8hV5rMGPEPj7VjNZYdOfzOqEsU/YmhxgQQ8Z6KI6qP93UctM7tBKXEdWDvyW2PVRn0MnplHkm6qjSfaffCrLOoMIR+K/Uw7SppdPLZePCSs9CS4NhoXQjAuGpiCMVCYzTZ6oEc5vJMRGj1QB98fXXgKJ3tl2VBulQ7Ll6VBZQlMRZj0mikwxqqaHYrcVyFaiS5GXc18tPRwPxWqjwzNy5EuJUx3zh/UfmUsL+ArIuR+0AARIIj4rCM9FlTLsXpVKbeZWjUmRwil5UIGE4qyW6PNX1YbYXTFGTM8W84AlaXRD56ALiyMSQqUkG0z69IQqAz6/DmvwRKb9ylx0MyrwBvIuHx+eUq9y97FHcFOwd8P1T2i8z2L2VmaTw+ZjlETyWuJ7ZWzPN/Mg4mlX4gCAC04+K6fOT7HJHTyjbTIq3wdGCABAGN4xP1yVLOvQj+Gkr9zMqkuyXH0GAPr8UKcX1Z0KO3hROadPiBMztz3+C2TjXDJdt0xl1cESdsZP1lXwlZzeU93AN3EaLDDtTTG5YfkYWUtTjg6d/cX/C5Jq1+aGqd5SIkO/wBhCa1ONmD0+VOq/EpdGg8EOg7wY/RROeKXUvFDUQdoy6doxp8P4rOCwwdo73KclyTXpkggA52Sy5FOLSBJpqwdlw0t8R35DeFx48Vcs2nkvhGg0FbUZBmUgdwQmII2280WFhBbkc5Tsmy4ooAn9lPknaCz66KuV4207LCsrwltHuCNuVO0e4t+0o2huKuu4RsDcCdfhPyxeYWFYP5pbaC7Eb7aOa1iiZC3GawFY+w+9rT+KjTq0yssqaL0LmVbgSpjHfSp2j3EUWCZQ2wovd1xHoEoxdhJqjy9xUk4XZFHPJjvCqonz5e1Z5UaYmV4lScXRy+aMbVWOSZkvsZMDJ8lrvonaG/YiwZA/VRutlVQkbYmVpZIs2y8UEdU7FQnxO3DZC0hyTLgyHM8/r6+a2omyHU8ef1+aVBYL1CKHZxKKArjqjn1FS9CKjp3z0nKHb6jSS6HAD1SoZJARQrJDJRQ7LNYU6FZLWEJibLwUUKywa7qExWGYD19yAsKyfVAhin+iTAMGjrH16qXY6Pfi6Xn7Teyj7sBPYG4C6/hPyyXMs3iUblHlh5gtW4oCFSxEvICF/5p7Bby1LiBBwUeXY/MaNRt3rbkA4+oWWymabrQLiLNT2nrTpH4Fp+Szw8SkvcvKrimBfSIC36mHQhlU7IcRqbHaNWFm4lqQG4qYTSE2ZNWlz+vNbRZnJck2zoz02Ski4sYq1Sd1mo0aWDpP0mZym1YJ0TUvQd0KFDc7AuuaYzuq2SYtyFnXI5AK9j7k7jK4pcNd4Yz6LbHBrkylKzz1Z0HGy6aIA60UMglKgsq4ooZBI6IoLIMIoDpHRFDs4PRQgmvyRQFmu9UUII2oUUFhBVRtEEY/wCCVAFx0QAUM8yEhEiieRlFjLhh6fD9EgPXtqyuSi7B1nkdU0hNmfXuI3H6LRRM3IVq3MnEhWok2cKso2hZZrjPX6/RFBYWkZKVUF2bVpVjGVjKNm0XQS6uD+5PWm4e1lQ7+8LlhGs0kbyd4kyguy4wurZRzeZfAdjBmPeobKSLtbCkoXrVRzPxVJMZApgtmUm6Go3yDawBPqNIo+qBzCFGx7qErm5BECVpGBEpGNWuHgwSB0810qEWZbmKtuHOMfP9VbglyTuG7aqNMkiBz5LOUeeCkzLuL0OLt4MD2LaOOiWxCFpQHQlQWRsih2TgpUBWEUOyNKVBZOnkigsltNAWWawoFZdtM9EBYRtI9EcBZIpeqAsIKR+gkKyzaZSCwgDhlLgCzarkUOwneuSp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95536" y="1203598"/>
            <a:ext cx="8424936" cy="2364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  <a:tabLst>
                <a:tab pos="3316288" algn="l"/>
                <a:tab pos="3586163" algn="l"/>
              </a:tabLst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Concerns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remuneration of authors / performers</a:t>
            </a:r>
          </a:p>
          <a:p>
            <a:pPr>
              <a:spcAft>
                <a:spcPts val="400"/>
              </a:spcAft>
              <a:tabLst>
                <a:tab pos="3316288" algn="l"/>
                <a:tab pos="3586163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balance of interests of parties involved</a:t>
            </a:r>
          </a:p>
          <a:p>
            <a:pPr>
              <a:spcAft>
                <a:spcPts val="1200"/>
              </a:spcAft>
              <a:tabLst>
                <a:tab pos="3316288" algn="l"/>
                <a:tab pos="3586163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business models in digital environment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tabLst>
                <a:tab pos="3316288" algn="l"/>
                <a:tab pos="3586163" algn="l"/>
              </a:tabLst>
            </a:pP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contract law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	numerous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other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issues, like</a:t>
            </a:r>
          </a:p>
          <a:p>
            <a:pPr>
              <a:tabLst>
                <a:tab pos="3316288" algn="l"/>
                <a:tab pos="3586163" algn="l"/>
              </a:tabLst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	transferability of copyright law </a:t>
            </a:r>
            <a:r>
              <a:rPr lang="en-US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as such</a:t>
            </a:r>
            <a:endParaRPr lang="en-US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1882775" algn="l"/>
                <a:tab pos="2151063" algn="l"/>
              </a:tabLs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1882775" algn="l"/>
                <a:tab pos="2151063" algn="l"/>
              </a:tabLs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  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003798"/>
            <a:ext cx="756959" cy="49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473" y="3003798"/>
            <a:ext cx="756000" cy="49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3851920" y="3488109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onistic approach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372200" y="348963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±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work made for hire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851920" y="3723878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not transferable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continuing relationship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correction of imbalance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372200" y="3723878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author ≠ right holder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buy out contract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▪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foundation for correction?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65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 smtClean="0"/>
              <a:t>Max Planck Institute </a:t>
            </a:r>
            <a:r>
              <a:rPr lang="de-DE" dirty="0" err="1" smtClean="0"/>
              <a:t>for</a:t>
            </a:r>
            <a:r>
              <a:rPr lang="de-DE" dirty="0" smtClean="0"/>
              <a:t> Innovation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Competition</a:t>
            </a:r>
            <a:r>
              <a:rPr lang="de-DE" dirty="0" smtClean="0"/>
              <a:t> | </a:t>
            </a:r>
            <a:r>
              <a:rPr lang="de-DE" dirty="0" err="1" smtClean="0"/>
              <a:t>Munich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98F7-1F11-42B5-8319-C7184214C8CE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1059582"/>
            <a:ext cx="756084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  <a:tabLst>
                <a:tab pos="447675" algn="l"/>
              </a:tabLst>
            </a:pPr>
            <a:r>
              <a:rPr lang="en-US" sz="2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	Remuneration – an item of the “toolbox”?</a:t>
            </a:r>
          </a:p>
          <a:p>
            <a:pPr>
              <a:spcBef>
                <a:spcPts val="900"/>
              </a:spcBef>
              <a:tabLst>
                <a:tab pos="447675" algn="l"/>
              </a:tabLst>
            </a:pPr>
            <a:r>
              <a:rPr lang="en-US" sz="2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	EU competence?</a:t>
            </a:r>
          </a:p>
          <a:p>
            <a:pPr>
              <a:spcBef>
                <a:spcPts val="900"/>
              </a:spcBef>
              <a:tabLst>
                <a:tab pos="447675" algn="l"/>
              </a:tabLst>
            </a:pPr>
            <a:r>
              <a:rPr lang="en-US" sz="2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	Subject matter of regulation?</a:t>
            </a:r>
          </a:p>
          <a:p>
            <a:pPr>
              <a:spcBef>
                <a:spcPts val="900"/>
              </a:spcBef>
              <a:tabLst>
                <a:tab pos="447675" algn="l"/>
              </a:tabLst>
            </a:pPr>
            <a:r>
              <a:rPr lang="en-US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	Is there common ground?</a:t>
            </a:r>
          </a:p>
          <a:p>
            <a:pPr>
              <a:spcBef>
                <a:spcPts val="900"/>
              </a:spcBef>
              <a:tabLst>
                <a:tab pos="447675" algn="l"/>
              </a:tabLst>
            </a:pPr>
            <a:r>
              <a:rPr lang="en-US" sz="2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	What is “fair” remuneration?</a:t>
            </a:r>
          </a:p>
          <a:p>
            <a:pPr>
              <a:spcBef>
                <a:spcPts val="900"/>
              </a:spcBef>
              <a:tabLst>
                <a:tab pos="447675" algn="l"/>
              </a:tabLst>
            </a:pPr>
            <a:r>
              <a:rPr lang="en-US" sz="2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	“Remuneration” </a:t>
            </a:r>
            <a:r>
              <a:rPr lang="en-US" sz="2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or </a:t>
            </a:r>
            <a:r>
              <a:rPr lang="en-US" sz="2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“compensation”</a:t>
            </a:r>
          </a:p>
          <a:p>
            <a:pPr>
              <a:spcBef>
                <a:spcPts val="900"/>
              </a:spcBef>
              <a:tabLst>
                <a:tab pos="447675" algn="l"/>
              </a:tabLst>
            </a:pPr>
            <a:r>
              <a:rPr lang="en-US" sz="2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	Next steps forward?</a:t>
            </a:r>
          </a:p>
          <a:p>
            <a:endParaRPr lang="en-US" dirty="0"/>
          </a:p>
        </p:txBody>
      </p:sp>
      <p:sp>
        <p:nvSpPr>
          <p:cNvPr id="6" name="Titel 6"/>
          <p:cNvSpPr txBox="1">
            <a:spLocks/>
          </p:cNvSpPr>
          <p:nvPr/>
        </p:nvSpPr>
        <p:spPr>
          <a:xfrm>
            <a:off x="323528" y="335143"/>
            <a:ext cx="6552728" cy="5084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accent1"/>
                </a:solidFill>
                <a:latin typeface="PT Sans" panose="020B0503020203020204" pitchFamily="34" charset="0"/>
                <a:ea typeface="PT Sans" panose="020B0503020203020204" pitchFamily="34" charset="0"/>
                <a:cs typeface="+mj-cs"/>
              </a:defRPr>
            </a:lvl1pPr>
          </a:lstStyle>
          <a:p>
            <a:r>
              <a:rPr lang="de-DE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role and regulation of claims to fair compensation</a:t>
            </a:r>
            <a:endParaRPr lang="de-DE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72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ts val="900"/>
              </a:spcBef>
              <a:tabLst>
                <a:tab pos="447675" algn="l"/>
              </a:tabLs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 there common ground?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 smtClean="0"/>
              <a:t>Max Planck Institute </a:t>
            </a:r>
            <a:r>
              <a:rPr lang="de-DE" dirty="0" err="1" smtClean="0"/>
              <a:t>for</a:t>
            </a:r>
            <a:r>
              <a:rPr lang="de-DE" dirty="0" smtClean="0"/>
              <a:t> Innovation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Competition</a:t>
            </a:r>
            <a:r>
              <a:rPr lang="de-DE" dirty="0" smtClean="0"/>
              <a:t> | </a:t>
            </a:r>
            <a:r>
              <a:rPr lang="de-DE" dirty="0" err="1" smtClean="0"/>
              <a:t>Munich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98F7-1F11-42B5-8319-C7184214C8CE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3" name="AutoShape 2" descr="data:image/jpeg;base64,/9j/4AAQSkZJRgABAQAAAQABAAD/2wCEAAkGBxMTEhUSExMVFRUXGBUXGBgYFxoYHRUXFRgYFxgaFxgYHSggGB0lHRcXITEhJSkrLi4uGB8zODMtNygtLisBCgoKDg0OGhAQGi0lHx8tLS0tLS0tLS0tLS0tLS0tLS0tLS0tLS0tLS0tLS0tLS0tLS0tLS0tLy0tLS0tLS0tLf/AABEIAKgBLAMBEQACEQEDEQH/xAAcAAACAwEBAQEAAAAAAAAAAAADBAECBQAGBwj/xABBEAABAwMCAwUFBQYFAwUAAAABAAIRAwQhEjEFQVEGEyJhcYGRobHwBzLB0eEUI0JSYnIzgpKi8RVTwhYXJEOy/8QAGwEAAwEBAQEBAAAAAAAAAAAAAAECAwQFBgf/xAA6EQACAgEDAgQCCAUDBAMAAAAAAQIRAwQSITFBBRNRYSJxBjKBkaGxwfAUIzNC4RXR8SRygpIWQ1L/2gAMAwEAAhEDEQA/ANu1cvfaPJRp0qmVk0WdWTQMimyUCoq1mU7A5zeSBgqrU0IWc1UANwTEwJKokLbGZCTGiKrkLkBar7FaJIgRkIAhjuSBGnw3ms5lIcc1ZpjoZotUMdFyEASHIAPQdlRJFIbpOWTRaB160KoxE2Jm6zur2huOp3EpOI0wweoKHrVZSNIjIeoouy9N/NS0OwzaimirChymhlg5Ay4KQy0pAQgCodBT6iJ1pUMrrToD5nbNXuM8pDrTlQyhl7ZEqUMFRCbEQ58IoCzcoGZnHeM0rWm19V27tIaMuPMmOgXFl1sceZYqb7t+i/U6cellOG+/l7l21Q4BzTIcJHmDBC74u1aOWq4FnEz9dVoIoQgQayGUSBHXDcoTGAcFViKIEVaxOwNPhrcrOY0aTmLKyqC0eilgiXoQMh7kIAlJ2Ck0CGXVdIlZ1ZV0Zl7d7lbQgQ2ZD74krdQI3GjZkxJOVzz6mselhxXyocSrNC3r4lZOJqmFZcyVLiPcMNqHkoaKGqLlmy0FL0qHZZr0qGmFFRTQ7I78J7Qsh1wAjaFg+/VbRWV79G0LJ75Kh2eJpU4K9ezzkEjKQDNIqWMGxslNgAqtyqTEdRKTA8J9rBLadMgCHSCYEnSWloncDLuceSxyaXHkTyS6o6MOacfgXRg+B9tHOYO+pAR4ZpmNsfcdge9duHTynC0c+acYTo0D2qtcanupn+tjgP8AUAW/FKUXB/EhxW5Whmhxq2f92vSPlrb8iVNoHCXoaNhWYdnNPoQfkUN2TTQ5dMhKLAShUFFYTEFp00go1OG0uaymxoeqLNFFdWUxEP3QM54QmI6k7ZDAtxCrDEoLkb6Hlrq93C61EyszKN4dt991o0Qa9lcucMLCUUi02Hq6yQRtsoTjRfJsUnmGtWLS6mqGSyMndZ2XtKtuSD1CHFMExqleqHAreMVLwATKhQsbkLvvSSGzlXs7k7h2mTG6zdWaIUfcwc9VajZO4YpVJG6hqilyFDsKSgT6gbuVSViuhd180c1Wxi3GPp967jjIlFDGKRUsCsQ5HYCKjDMppgUqBAHkPtPoh9m138tQfFrh84WmNWpL2GnUkzwXAj4I8yvR0f8ASObWKp2M1mgzzW7SfDIg2jNq8PB2x5clzT0q6xOuOdrhiNS2LT933LllilHqrN1NMvTvag+7VqN8g9zfkVKjF9CvsGW8aum7XFX2vJ+aHBoVRYVnai8G1d3taw/NqVBsj6DdPtveDd1N3rTH/jCKoXlxNWy+0y6ZvSt3f5Xg/wD7UvGpdyfLQ5/7qVSfFas9lRw+bSl5Vdx+WvUPQ+1Jv8dq4f21Q75sCHjJ8r3H6f2n2jiNVKu3/Kw/+f4KVBg8b9R2j2+snH/Fcz+9jh8QCPin5cvQl42a3DuOW9U/u61J56Ne2fdMpONEbWuqCcXreAp41yJnjH3Uu6brqMgVq/xSeU8kMKNi1vADGwj4rKUbKTodZxEFwH0Vm8ZSmehp3AiVzyibxkMuqysqNLE31cwrSJAPpEmJI9FakkQ42adhac3LGc/QuMB02mdSjfxRe3ku2SYSdDFrm15xlVGYOBFsIwESEhiq7SJMKUrKbpGDecQe6dLT7sQuqGNLqYSm+x5+8q19WGkrojGFGdyPTELIAYpqrAuMFIC5EqQDluFIxG6GFpETPMdsm6rOoOhYfiG/j8F0YPr/ADTIm6VnzTgroa7ycV2aH6rXoxatW17o0LiQdQ25rrao5cbTW1gy4ESEk7NVa4YvXIjPNRJpGkU+wpVogrGeKMzeM2hZ9MjYrneGcfqs0Uk+pQuPMe7Cjc19aJVeh0g80XF9A5R0Qk0gslwS5AHPVF+ozoTpASimI4DqJRbA1bS9rtEMq1AOgcY/0zHwT4JaQ1a8UqtPjAcNjiDB8xj3hOzN4k+h6DhtVr5LXA+XMeRCGzBxafI2KsGPekIZsHzWb7h+Sl/VGup7LR4RI6rms1oWrXZByo2mm4Ea8mU64FdmxY1Ad91hI2Q+LkATuo22O6Fn8XIMRyVrCjN5BJ3GvGBO5+a18nglZOTbFbU1ctcnTfBSgVTIOrUNUyJCFKgcQbaIGIT3WKqEqtuJ5e5XuE0BDsLpOcLTbhJsAVYpoAtB3NJghlxxCgoz77GVpAlnmu0UG3q/2/Ig/gunDxNET+qfM+ExNQeh+f5Lr0vE5r7SdTbUWaDydPou19DkSqRnufpMjbosZcdDsS3KmWeQ4eu4Q0pISuLE9RBg+w9VzpuL2s3pNWi5K0slEFgQ0mPc0BqWwWMtPFlrIBdRcFk8M49DRTTKB0eSzun6DoKNJ3x5jI9y0+F9fvXQl2uhYWxxphw9VXkPrHknzF34L9yOYLfiFW1d+Cd77chaXD3v1GmNQa0vd/S0FoJ9JcPoLLI4QcU3W50vd9a+5OhxnafHQPa0Hjl8lp5M3xRPnQXNjLqDiPECPd+CFhldMXnQ7Ma4U5od4MGDHqMweoIkLqeJShSObPklFbn0/Q1K1XMjn8Pr8FwNVwXaatBrC8DHg8xEe3f4JNWgR7w3TWgcwWyPI75XNtZtZl3lXVsRM/BNKhWFotBaPEMfW/NQ3yWhulcgbOUuNjTK1eLhoknCqOG+hMshn2/GWvqEAyI3WrxVEz32wFJrmVu8mWmcdVTacaBKnZ662ugQFwyjydaYY1NkgNWhVbpgrCSdmqaEuIXGkYWkI2RJ0YdS8MroUTJyGKbcLVmIek1SwA3DFSYA6ZhNgHFXCloBe7fiCnFAeb4oJZUb1a73wuiDqSZEuUfMeHj968eXyK68D/nSX76iz/0os029OsrvOOXqZtUwSFhJnbHlWCY+DIWadMtq0RctBE8vklkipIMbadCNR5nO/wA1xTnJPk6ElXBZtYhNZGuonBMO2rK6YzszcaLSqsXAKqT0CzyNvhIuIWlbNOQSCqWCD5ToiWSS4YUWsEEGMifL1A3SlicbaIWRPhn0j/01a1rOncuumAUaJFZ1Npdr7sSDDoLX6YBkdMdfiF9IdZpddk0vkv8AmTuG/jbu692nG+Vyeg9HDJBZE+i5r2E/s4rWwuA17H95U1MYQQWQ9sFr2xmc5yM7L0/pdg1ctHvwSWyFSkq+K13T/Tj7Tl8PnBZKmuWd2+sKNCsxtCm1tJzJDmuLg9wcQ6XEnLYAjlPmt/olrc+r0056mblPdVPilVrj35MvEccYTSgqVfiZV/w51F4a4yHMZUaR/Ex4kGPePUFe9otdj1UHOPDUnFp9pJ8o4s+KWJ16q79gAt2zzE8xg/BehXFI545ZdOvzAXJe0aSHOE5dERH8PmeZP9QXHkx7+V1OrFOL6Ovb9f8AAzw7xQ7ouJ2uDej0lS8JpEAw4EQfbkKK5KMRvFy2A6d/km4oSHKXGgGnmeijZyVZI41LR57qlj5JchGrfk/eytUq6EdTrG4a06t3dPLyTasZt0uLh0TjcLJ4itw5/wBY0RzHko8my1ko1LPi7XjfbcHksZYXEtZLNRl+AN1i4GikYvHeO6BAkkroxYbM5ZDyz+0Tienln8F0+SjLcz6LRC5WUHhSMo4oEJvC0sCrXnmihEOMoGZl3b+Xr8VcWJo+R2ci4cP7h7oK7ML/AJ7JzL+QvsNQ4K9JHH2Mu/YWvM7OyPXmFxZG4yp9+h2YJKUPkK6lFm9EOrYKmWThjUeQDjKwk1JUy0qKeRWSfZlFwVqrJDU6nVbRmQ4ln9U5cciQzwyzq1qgpUgHPOzdTWz5AvIBPkufUayGkxvLmdRXV0399J/eyo4/Me1H0e77B1DQoVC6nQLaX/ye8P3XNBJcC2Q4xg5A8K+S0v0zgtRlxOMsm6f8qu6fCjz09uDoyeGqk0645PL2HG61JlSlRfoa57XAjDvAHDLTIh0iRn7sZX1mo8JwazLDNqIcxi4125p9fVc0/c8+Oonhjtg+ruzLY9zH94w6HA6mlgA0kGRAGBldUtLGWJ4p/FFqnfNr3Es3O4tbVXNjOoBwfB8TXOAiXNOHYxlVLBFp9m1Vrh18xea7/R9D6S7tJTueG91qp21Vx7prWy1p7rS/SP8AttIIGcAmJXwGDwfP4f4150Yyy40t7fdbrVtf3ST59WuT0p5o5tNtbSb49v8Ag+fuunt+8A4TvzHuX6ZGXc8NYYvpw/Q3KzDp71kHA1N5OAEj2wY9ih8M8yMvi8uf2P0/bOFk37zRpJ5evp7Fnkgp9TXFqpwdPkQ4pWewEHExC4JwcOp6uHLHKriZH7WSZmfNZ7jfaSKxPMqkJjVB8DKohgzUz1TspIgPTsdBmXZ5Jiov+2O6pioapcTcNpn8knFMVGnT44dEE/8AKz8pWO2ZlS+mZK1SEU/aG/yoCj6zSXAzRDAKkYB5TADUCaAEAnYgNSQcJgD1ZymB8gu26b57dvE78V1Y3/1C90vyFNXp37f7mg4L1keeugHiFuHsysc0FONM0083CZgVCQYO/XqvNlJp7ZHqJehQhZykUkDIhRZR0JgdMITaFRcFbJ3yiWEa/ktFPimS0dO3SQM8uiW6pJX1CuD6EftEqBjLfuW1KIotp1RVJ1VjpDXu1AnT5b9T5fKY/ohj86Wdzccu/dFxqoq7Srv7nTPW/CklxVcmZwLg7arXV6z+6t2HLplzj/K3GTtmN9vL2/EvGJ6eUNNp4b881xFdF6t+i/dnLg0qmnkm6gv3SHHdobWmdNCypkDGqt43O845e9c0fBvEc63avWSTfbH8KXtfVlSz4Yf08aa9XyVbxy2firZ0oPOlLCPTkVr/AKNrcPxabWTv0yVJP8mjN6rFPjJiX/jwy11wBj6Zr2j+9Y3L2HFSkOrh/E3zCvTeM5MWZaXxCHlzl9WS/pz9k+z9n/sRl08XHfhe5d0+qGezvZv9rt6pFSi17HNcNRMhkEVNbQPu4aWkT/EMSsvFvHv9N1uNThJwmmnxxuv4afry1JOuKZWm0yzY200mmRwNwdSBGxJj2GB8IX08+p8zrltysm5IYTJhpyOcHokuScd5Ka6iVS7a8w+HNIAjpHOCf1wlKCapnXDFKCuPDRn3fBo8VI6mycc8dOq4smla5iduHXJ/Dl4Ym1unfBCwqup2Xu6AzVSspRJ1JpjonvFVhROsKrFRGtOwosHosKLtre5MVHa0wok1/rdIdH291q5h8TSB6LzVNS6Mra11OQIrUCaAG4AhMAJamIHVAOU0Ao8GYATsKPlHathZxAnaXA+//lbbqy43+/QqKvFNDMdV7SPNVF3DA9FLIXEjFvbcSuHUY9x6uGZnTyK866dM6jlaEQmBCBEQjp0Au0ytYtSE1R9L7Cdlra4trlhuGVDVFIw1pD7d9MvLXEO66j5ESOa+H8f8a1Wk1eGaxOKhu6u1NOuOP+T0NPp4Tg1d3+B5LtJRoULl1Gk6o/uhoc58ZfudIAEAbeeeUL67wfX5tVgjn1CS3dEuaXu/V/gjg1OBQk4w+02+0VcMs7Km0gNdTNU+ZMGf9zl5/gjjl8T1uol1UlFey/aRpq4uOnxY16W/ma3ZXh1tRszxG5Y2o0E6Q4AgQ7SIBwXF2MrzvH/E9ZqvEY+GaKezpbXHLVvnqkl6dWVpMGOGJ5civ2CM7YWVx4atixrNtVOCW+wNaR7DyVw+jXiumj5ml1rlJdpXT++UvxX3GMtXgb25cXH7+Ri070Wt0alq6WtcdM7PYdw7qCvpv4J+IeHxxa6NSkua7S9V6NHnSyrDmcsT4XT3Rs8Rqi1r0723b+6r03kN5Nc5pa5p5QHFpjyI5LxNHjl4po8vhmsf8zBKKb7tJ3GS92lX/J1TawZI54dJp/5Rh8Gu4qPaGhof42gHwhwHiDZ2B3AzEL63HjlCCjKW6u7612v39+543iMVkSyJVXDNi9e19OfUehAVpNOjysKlDJRjcMY5+ppcA1sZwZnzIiMK2enqZRhUkrbNSmxoEB2rlyj3DCRwSlKTuSoXuaDTu0HfoU3CMlyjXHkmujPH1KkkmNInAHIcl5GVrc6VH0sI1FW7OD1KY6O1IsKLh6tMKOD07FRYOTsVFi5MKOlMDg9AUfqutTDgQcyvmk6dnc1aMSrwIbNcZ88hdS1PqjB4PRlafZ90S54HkBPxTeqXZCWB92U/6Dk+PHon/E8dA8j3G6HDGN5Z6rOWaTLWNIXu+GUzyyqhmkhSxxPP17QsJEyF0qakY7aPk32jNDbpr/7T7g0rXI6jjl6P9R4le9fvoAmPT5eXovfj0PN6hBsFTMX9YUvGLGaOrBLsY13SXmajF3R6OOQoHrkU64ZrRaVrZJKoRwTA4hJ+qA1+Cccq0KddlIljqvdgvBgtY3Xq09CdQ8W4APWRy6rw7Dr545Z1ax29vZt11+RcM0sSaj37i3E7qpWf3lQ6nwA50QXRgF0bmMT5LfT6LHpo7MP1eqV2lfp7EyyubuXU3ONNNbh9pVH/ANOqi8dNtJP+kf6gvE0Clp/FNRga/qVNe/r+b+47c9ZNNCa/t4ZucBBu+D1bNmalM6g3mYf3rY9Rqb6heZ4hWg8cx6vJxCapv042v7uH8i8S83TOMeqPLcNpFrdozkHBnpHIr9GwpKCa7nzeplc69Bpp+gtznaPUObq4S13/AG7ktHo5pcR/u+C+Txvy/pNOMf8A7MKb+yVL8Ed8pbtCr7S/QbqdkdVjTuWVqTXUW1HFzSXNcwFz2jYQ8OJbt0HJcS+lDweL5NJLFNqbiknSafR/+L6nQtEp4FJyXR36UZlhXbVZqkD+ZsAw7nEzj2L7bofK54Swzqvk/YOyzacmTHU/gMBNzaMZZ5rhFqrtI+QQk2KCcnyeb43xQiaY3/iPQHkPNc2q1Ch8Eevc9rRaROpy6djBleYeuWDk7EdKpATKqwLKhFkwJAVCO0oA4BMD9WOdGy+bR2kNPOUMEQUATqQMWqtO8x5KkyWmAqtMZVolmPxCnK3gzOR8c+1qhFRh/pHxLh+C6c3OBezIw/1GvYzaD9TWnqB8l7+GW6CfsjzskdsmvcYace9aM55dQdRshQy4OmZdzT3ELmyR4PQhIyq7IXl5sdHXFgmmFhGTiXQUFdCdoglWIkoAf4LwwXFQU++pUScA1CWzPTEE+RIXHrda9Jj8xY5Sr/8ANfj/AMGmPGpyq0vmfRe3fZm3Yx14572u0sYKdNoh9UNIB1GdIgCf7TzK+V+jnjetzZFo8cYvlvdK/hjdvhVddufwOzW6eEFvfsq9zyfZvjNOlrpVml1CqNLxzb0ePMfl0X1ni3h09SoZ9O6zY+Yt9H6xfs/31ODT5fLuE+Yy6/7mi6jUsXtuKDg+k77lVuWuaf4X9D5Y8lGPNpPGML0uphtyL60HxJP1i+69Gu3DInjzaafmQdrs+z+ZtN7YWNXxXNkDU5uYGu1eskH3yvI/+N+K6b+XotY1DspWq+VX+FfI0erwT+LJi5MTjvFKVxVD6VIUmBrWBojOmcw0QNwIHRfTeCaDPodM8eoy+ZJycm+e/u3b9b4PN1uSOTJuhGl0NbtDSNC0t7Q4eSazx/KXSGg+wkf5V5XgjWu8U1XiEfqKscX61W5/fz9ptq6xafHhfXq/0FuEcdfbUalDugRVLHODwYdTLSCIwfEC3xDou7xHwXD4jqoane08SaTjw1K7T+znhmWLVSwY3Crvnn0/yYgqGm8vbIBnEzjzwJPsXuR3KK38vu+lv1rt8jnlHHmjtNa14oDviee4/RXVnn5dE1ygfFb0MYXNyds5knb68llmyeXBsNLglkmoyPHOcSZOeq8W7ds+kSSVI6UASFSAmVQiQU0IvKtAS1MRaVQjoQBBamM/WBpr5uzto4UUWFE6ErGQWoEUemgE65WiJZn3TFtBmckfIvtht4FJ3qPcZ/FdUneB/NGWPjJ9h5PhRmk3PKPccfBezoZXgicmpVZGaLBiF1s4pdSHEZUsEI3DVm1Z142Zl1SXJmx2dmORnFeW+tM6US0wnF7RMKF0LkkkJoR0dUO2mgPUXPbG5risyo5pp1RHdloLWAfd0EQWubvM5O4Oy83Q+A6PA8c4JrJB3uT5d9U+zTuqroXn1OSd30fYA/hpFBleB3b3Opz0e0B0H1BJ/wApXtQ1eCWolpV9eMVKvZ9P8/M4nGcYb+1l+E8Sq0Ce6eNJ+8w+Jjv7m7e3dZa3wzTaxLzY8rpJOpL5NfkaYtVPF9Xv27M1f2uyeCa1o5h/moP075+47AXn/wCn+K4ONPqlJemSNv8A9lTLeo08/rQp+z/Rj3D7+xoEPt7WtVrT4XVnt0tPUBpyfZ7Vhn8K8Z1q8vVaiEMb6rGnbXzfb7fmif4vTYnuhFt+5nXtZ1aqalZ5Jc4aiBn0aCQDA5SvotLpMek0ywaZJKK4Xv7vnq+p5U87y5N0+rPZ8a4TaO4cy5YalQ06fdseBpnxkfvGkHDXF3P8F8J4Z4p4jDxuejy7YeZLdJdf7f7f+5Jfuz2M+HC9Ksit7VS/z8jxGkQv0k8BSadirqekyNlLVHbCW9cgeJXALWA7SfYQuLWu0jTT49spMy3tj05ea82qO0pCEMtCoRMKkIsGppAWDVaEWDfJUhMtpTSEdoTCzhKYH6v1L5k7ji9FDKFydCs6UgKuCYC1Rkq0yRG6ZhaxZEj5p9rttqtqZ/lcfiJ/BdUecckZr66Z874PiiCeRM+/Yr1vDn/06fzOXVJvJQ0ypDZ+s5Xa3wcs4fFQpTrGT6rGMrZvKCoO8Tlasyi6Fa9NZSRvCRlXVGCvM1GKuUdmOdoXXKn2NS7StoslhJWhJMp2Azw6s1lRrnNDmjdriQHDoS0gj1BVJOScVLa2uvp78ky+Vn3Ls7fWRtKENoUBV1GnSqPDgajSRI1ZOee+V+U+J6fX/wCoZXvnPy6UpxTTUX8j1scoeVHhK+x8m4pfVDVqOrEd5qIfyALTpgDYARAHkv13QwxYtPCOH6tKn633fuzwMtzm3LrZ6C47KXGmjUpU3VG1aVOoTgCm7T4gZIAGZBPI+S8TT/SfRvJlhnmouE3FdXauk0kb5NBkUVsXVEdkOGC4uGRXpU+7e12lzvHVDHAnuwMEYOZ9kZW/j/jD0eklWKbUotKSXCtV8XdfajLS6PfkVtcP9/M2e3nZ6lQJrtdV116kU6YjS0nxPlxGOcCRHoF4n0T8d1mucdNLbWKPxS/ufZUvzft6s6fENJgxJz7v7l+/zM234hcMpMph40NbUbpGWubVJLtY2dvHlGIK+sn4TpcmWeecbnJxd91t4VPqq/U8Ra6UUoLhK/tsx61Mj/heqZRafQX1wUzqguBbiFsXNluY5fkuXU4nOPwnRhyJP4jHNyRj2QfrC8q10Ozb3RdjgdkUIIAmhFgFSEXaFQFmtVEsu0KkJsJ3fvVE2dpToLI7tAz9Ql6+bo77ID0UBYFIDnORQyutMCHBMQGpTVJktHhftOs9Vm/qCCPcZXXidpr2MZcST9z47w2iXUtIwNTp89sL0vDreGvdmWokozvuEu36QBzOY+C7ss9vBz44bnYtbf4kHpKxxyrJRrNXDg06bNXkN10OSOVxaBVGtJIadt+nvWXmRbo1jGVcmfcUZWGSmdELRlvpLzpR5OlMrCIjJC1TJLqhHJgFdVLgA4k6QGgEzDRJAHQSSY8z1V44qN7VV8uu79RN+o5writW3qCrSdpeOZaHAjoQ4Hos9To8OpxPDlT2v0dflQQnKEtyPqvHu2tCpQdaPLtVSgBUqUwC2nUe0EsLQZInDgJ3jqvhPC/oxq8OpWrxpbYTdRl1cU6vp9q49ztzarG47G+qXKPn3BLkUa9Kq5jopva+G89JmMr9B1+nep0uTCuN8Wr+Z5mOajJSvoa192rubhr2VnBzHu1hpaD3Zkx3ZEEYluZxOFx6HwDR6OcMuGLjKKptP6y77l39fYefPknFp00/w+QmyoYls/8AC96zy5Y1dMYFxqGRlUmYyw7HwK3FIFVRvjlS5ABpCTs6OGKX1s1/3hnrsscmCGX6y59TWE3HoZdSzcz7pke4rgyaWcOY8o3WWMupancDnv6LBFNB2PCokOGq0JhWtVEsI1qoks0KgJhAidKAP0b3y+f2nbZwqIodhmOU0UmWJSoDgUAXaEhkPTQjzPbG3129QeS6tPKmY5EfE7CxMO1k6GuO3Mn09i79DNKL3dEzPUdVS5Yan2frVnPe2m4AmG6hpxtzTlmUpSf3BFKEVE2rXsTUJlxaMRzJyIQ9Sk7JrikaVHsW2SHOf7IHzlTLUtiUX3GmdlaTcaCZ3knPuUrO6qwce5ncR7P0Qf8AC+Lhj2lPdu6itroZ112Wt3s8DXMf/c4g+x0wp2lLLJHj+J8IfSOQY5H8+ilxpm0JqRnuYrKK6VYHQmIvbjxBXi4kTPoaLKY6LtSOVybC06JnAI3PtKpR9A3KuRuk5wwQmS4xfQPToz9fihEt0NtZiIVI5ZdbF3tIJIz1HX081RVqSpkiu04mDG35hVGSZPlyii/d+3Kqy4sDc0pbPRIuMxQUDueavaPzF0ELqxJdO2Meo6rhz6XdJyXodGPMtoOyfIjmFwRNpDYatEQFa1UkSFaxUFloTEWLUxEml6/XqgR9/FMjK8G0doamEmNDDSFmWjtSdBZLUhhQpGVJCYCNZ41sHVwHvwrr4WRfKPG3Fq1tU4AyZPMnzO/tXThfwKjHIvjNWztA7MBKUxxiarbQAeax3WabQbqYOBCpEkPo6R9EKlIlo83xlxPSPILogYyMCoyJjH17ltZDRn3dLVgwZ381aF0PNX/BATLMeR29nRJw9DaOWuJGLWti0w4Qfrbqkn6mt30B90qAqaaANjg3jOk7gT6gfQXdp8m7hnFqls+JG5UtQ1jSfrcrps4YzcpshtDw6oxPpiMHzS6mu9bttgKkDkWn6/JG00TZ1CqTiQUqozyJdS73AKkYiVxRa/fB5EbhEsakaQzSh8hV5rMGPEPj7VjNZYdOfzOqEsU/YmhxgQQ8Z6KI6qP93UctM7tBKXEdWDvyW2PVRn0MnplHkm6qjSfaffCrLOoMIR+K/Uw7SppdPLZePCSs9CS4NhoXQjAuGpiCMVCYzTZ6oEc5vJMRGj1QB98fXXgKJ3tl2VBulQ7Ll6VBZQlMRZj0mikwxqqaHYrcVyFaiS5GXc18tPRwPxWqjwzNy5EuJUx3zh/UfmUsL+ArIuR+0AARIIj4rCM9FlTLsXpVKbeZWjUmRwil5UIGE4qyW6PNX1YbYXTFGTM8W84AlaXRD56ALiyMSQqUkG0z69IQqAz6/DmvwRKb9ylx0MyrwBvIuHx+eUq9y97FHcFOwd8P1T2i8z2L2VmaTw+ZjlETyWuJ7ZWzPN/Mg4mlX4gCAC04+K6fOT7HJHTyjbTIq3wdGCABAGN4xP1yVLOvQj+Gkr9zMqkuyXH0GAPr8UKcX1Z0KO3hROadPiBMztz3+C2TjXDJdt0xl1cESdsZP1lXwlZzeU93AN3EaLDDtTTG5YfkYWUtTjg6d/cX/C5Jq1+aGqd5SIkO/wBhCa1ONmD0+VOq/EpdGg8EOg7wY/RROeKXUvFDUQdoy6doxp8P4rOCwwdo73KclyTXpkggA52Sy5FOLSBJpqwdlw0t8R35DeFx48Vcs2nkvhGg0FbUZBmUgdwQmII2280WFhBbkc5Tsmy4ooAn9lPknaCz66KuV4207LCsrwltHuCNuVO0e4t+0o2huKuu4RsDcCdfhPyxeYWFYP5pbaC7Eb7aOa1iiZC3GawFY+w+9rT+KjTq0yssqaL0LmVbgSpjHfSp2j3EUWCZQ2wovd1xHoEoxdhJqjy9xUk4XZFHPJjvCqonz5e1Z5UaYmV4lScXRy+aMbVWOSZkvsZMDJ8lrvonaG/YiwZA/VRutlVQkbYmVpZIs2y8UEdU7FQnxO3DZC0hyTLgyHM8/r6+a2omyHU8ef1+aVBYL1CKHZxKKArjqjn1FS9CKjp3z0nKHb6jSS6HAD1SoZJARQrJDJRQ7LNYU6FZLWEJibLwUUKywa7qExWGYD19yAsKyfVAhin+iTAMGjrH16qXY6Pfi6Xn7Teyj7sBPYG4C6/hPyyXMs3iUblHlh5gtW4oCFSxEvICF/5p7Bby1LiBBwUeXY/MaNRt3rbkA4+oWWymabrQLiLNT2nrTpH4Fp+Szw8SkvcvKrimBfSIC36mHQhlU7IcRqbHaNWFm4lqQG4qYTSE2ZNWlz+vNbRZnJck2zoz02Ski4sYq1Sd1mo0aWDpP0mZym1YJ0TUvQd0KFDc7AuuaYzuq2SYtyFnXI5AK9j7k7jK4pcNd4Yz6LbHBrkylKzz1Z0HGy6aIA60UMglKgsq4ooZBI6IoLIMIoDpHRFDs4PRQgmvyRQFmu9UUII2oUUFhBVRtEEY/wCCVAFx0QAUM8yEhEiieRlFjLhh6fD9EgPXtqyuSi7B1nkdU0hNmfXuI3H6LRRM3IVq3MnEhWok2cKso2hZZrjPX6/RFBYWkZKVUF2bVpVjGVjKNm0XQS6uD+5PWm4e1lQ7+8LlhGs0kbyd4kyguy4wurZRzeZfAdjBmPeobKSLtbCkoXrVRzPxVJMZApgtmUm6Go3yDawBPqNIo+qBzCFGx7qErm5BECVpGBEpGNWuHgwSB0810qEWZbmKtuHOMfP9VbglyTuG7aqNMkiBz5LOUeeCkzLuL0OLt4MD2LaOOiWxCFpQHQlQWRsih2TgpUBWEUOyNKVBZOnkigsltNAWWawoFZdtM9EBYRtI9EcBZIpeqAsIKR+gkKyzaZSCwgDhlLgCzarkUOwneuSp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AutoShape 4" descr="data:image/jpeg;base64,/9j/4AAQSkZJRgABAQAAAQABAAD/2wCEAAkGBxMTEhUSExMVFRUXGBUXGBgYFxoYHRUXFRgYFxgaFxgYHSggGB0lHRcXITEhJSkrLi4uGB8zODMtNygtLisBCgoKDg0OGhAQGi0lHx8tLS0tLS0tLS0tLS0tLS0tLS0tLS0tLS0tLS0tLS0tLS0tLS0tLS0tLy0tLS0tLS0tLf/AABEIAKgBLAMBEQACEQEDEQH/xAAcAAACAwEBAQEAAAAAAAAAAAADBAECBQAGBwj/xABBEAABAwMCAwUFBQYFAwUAAAABAAIRAwQhEjEFQVEGEyJhcYGRobHwBzLB0eEUI0JSYnIzgpKi8RVTwhYXJEOy/8QAGwEAAwEBAQEBAAAAAAAAAAAAAAECAwQFBgf/xAA6EQACAgEDAgQCCAUDBAMAAAAAAQIRAwQSITFBBRNRYSJxBjKBkaGxwfAUIzNC4RXR8SRygpIWQ1L/2gAMAwEAAhEDEQA/ANu1cvfaPJRp0qmVk0WdWTQMimyUCoq1mU7A5zeSBgqrU0IWc1UANwTEwJKokLbGZCTGiKrkLkBar7FaJIgRkIAhjuSBGnw3ms5lIcc1ZpjoZotUMdFyEASHIAPQdlRJFIbpOWTRaB160KoxE2Jm6zur2huOp3EpOI0wweoKHrVZSNIjIeoouy9N/NS0OwzaimirChymhlg5Ay4KQy0pAQgCodBT6iJ1pUMrrToD5nbNXuM8pDrTlQyhl7ZEqUMFRCbEQ58IoCzcoGZnHeM0rWm19V27tIaMuPMmOgXFl1sceZYqb7t+i/U6cellOG+/l7l21Q4BzTIcJHmDBC74u1aOWq4FnEz9dVoIoQgQayGUSBHXDcoTGAcFViKIEVaxOwNPhrcrOY0aTmLKyqC0eilgiXoQMh7kIAlJ2Ck0CGXVdIlZ1ZV0Zl7d7lbQgQ2ZD74krdQI3GjZkxJOVzz6mselhxXyocSrNC3r4lZOJqmFZcyVLiPcMNqHkoaKGqLlmy0FL0qHZZr0qGmFFRTQ7I78J7Qsh1wAjaFg+/VbRWV79G0LJ75Kh2eJpU4K9ezzkEjKQDNIqWMGxslNgAqtyqTEdRKTA8J9rBLadMgCHSCYEnSWloncDLuceSxyaXHkTyS6o6MOacfgXRg+B9tHOYO+pAR4ZpmNsfcdge9duHTynC0c+acYTo0D2qtcanupn+tjgP8AUAW/FKUXB/EhxW5Whmhxq2f92vSPlrb8iVNoHCXoaNhWYdnNPoQfkUN2TTQ5dMhKLAShUFFYTEFp00go1OG0uaymxoeqLNFFdWUxEP3QM54QmI6k7ZDAtxCrDEoLkb6Hlrq93C61EyszKN4dt991o0Qa9lcucMLCUUi02Hq6yQRtsoTjRfJsUnmGtWLS6mqGSyMndZ2XtKtuSD1CHFMExqleqHAreMVLwATKhQsbkLvvSSGzlXs7k7h2mTG6zdWaIUfcwc9VajZO4YpVJG6hqilyFDsKSgT6gbuVSViuhd180c1Wxi3GPp967jjIlFDGKRUsCsQ5HYCKjDMppgUqBAHkPtPoh9m138tQfFrh84WmNWpL2GnUkzwXAj4I8yvR0f8ASObWKp2M1mgzzW7SfDIg2jNq8PB2x5clzT0q6xOuOdrhiNS2LT933LllilHqrN1NMvTvag+7VqN8g9zfkVKjF9CvsGW8aum7XFX2vJ+aHBoVRYVnai8G1d3taw/NqVBsj6DdPtveDd1N3rTH/jCKoXlxNWy+0y6ZvSt3f5Xg/wD7UvGpdyfLQ5/7qVSfFas9lRw+bSl5Vdx+WvUPQ+1Jv8dq4f21Q75sCHjJ8r3H6f2n2jiNVKu3/Kw/+f4KVBg8b9R2j2+snH/Fcz+9jh8QCPin5cvQl42a3DuOW9U/u61J56Ne2fdMpONEbWuqCcXreAp41yJnjH3Uu6brqMgVq/xSeU8kMKNi1vADGwj4rKUbKTodZxEFwH0Vm8ZSmehp3AiVzyibxkMuqysqNLE31cwrSJAPpEmJI9FakkQ42adhac3LGc/QuMB02mdSjfxRe3ku2SYSdDFrm15xlVGYOBFsIwESEhiq7SJMKUrKbpGDecQe6dLT7sQuqGNLqYSm+x5+8q19WGkrojGFGdyPTELIAYpqrAuMFIC5EqQDluFIxG6GFpETPMdsm6rOoOhYfiG/j8F0YPr/ADTIm6VnzTgroa7ycV2aH6rXoxatW17o0LiQdQ25rrao5cbTW1gy4ESEk7NVa4YvXIjPNRJpGkU+wpVogrGeKMzeM2hZ9MjYrneGcfqs0Uk+pQuPMe7Cjc19aJVeh0g80XF9A5R0Qk0gslwS5AHPVF+ozoTpASimI4DqJRbA1bS9rtEMq1AOgcY/0zHwT4JaQ1a8UqtPjAcNjiDB8xj3hOzN4k+h6DhtVr5LXA+XMeRCGzBxafI2KsGPekIZsHzWb7h+Sl/VGup7LR4RI6rms1oWrXZByo2mm4Ea8mU64FdmxY1Ad91hI2Q+LkATuo22O6Fn8XIMRyVrCjN5BJ3GvGBO5+a18nglZOTbFbU1ctcnTfBSgVTIOrUNUyJCFKgcQbaIGIT3WKqEqtuJ5e5XuE0BDsLpOcLTbhJsAVYpoAtB3NJghlxxCgoz77GVpAlnmu0UG3q/2/Ig/gunDxNET+qfM+ExNQeh+f5Lr0vE5r7SdTbUWaDydPou19DkSqRnufpMjbosZcdDsS3KmWeQ4eu4Q0pISuLE9RBg+w9VzpuL2s3pNWi5K0slEFgQ0mPc0BqWwWMtPFlrIBdRcFk8M49DRTTKB0eSzun6DoKNJ3x5jI9y0+F9fvXQl2uhYWxxphw9VXkPrHknzF34L9yOYLfiFW1d+Cd77chaXD3v1GmNQa0vd/S0FoJ9JcPoLLI4QcU3W50vd9a+5OhxnafHQPa0Hjl8lp5M3xRPnQXNjLqDiPECPd+CFhldMXnQ7Ma4U5od4MGDHqMweoIkLqeJShSObPklFbn0/Q1K1XMjn8Pr8FwNVwXaatBrC8DHg8xEe3f4JNWgR7w3TWgcwWyPI75XNtZtZl3lXVsRM/BNKhWFotBaPEMfW/NQ3yWhulcgbOUuNjTK1eLhoknCqOG+hMshn2/GWvqEAyI3WrxVEz32wFJrmVu8mWmcdVTacaBKnZ662ugQFwyjydaYY1NkgNWhVbpgrCSdmqaEuIXGkYWkI2RJ0YdS8MroUTJyGKbcLVmIek1SwA3DFSYA6ZhNgHFXCloBe7fiCnFAeb4oJZUb1a73wuiDqSZEuUfMeHj968eXyK68D/nSX76iz/0os029OsrvOOXqZtUwSFhJnbHlWCY+DIWadMtq0RctBE8vklkipIMbadCNR5nO/wA1xTnJPk6ElXBZtYhNZGuonBMO2rK6YzszcaLSqsXAKqT0CzyNvhIuIWlbNOQSCqWCD5ToiWSS4YUWsEEGMifL1A3SlicbaIWRPhn0j/01a1rOncuumAUaJFZ1Npdr7sSDDoLX6YBkdMdfiF9IdZpddk0vkv8AmTuG/jbu692nG+Vyeg9HDJBZE+i5r2E/s4rWwuA17H95U1MYQQWQ9sFr2xmc5yM7L0/pdg1ctHvwSWyFSkq+K13T/Tj7Tl8PnBZKmuWd2+sKNCsxtCm1tJzJDmuLg9wcQ6XEnLYAjlPmt/olrc+r0056mblPdVPilVrj35MvEccYTSgqVfiZV/w51F4a4yHMZUaR/Ex4kGPePUFe9otdj1UHOPDUnFp9pJ8o4s+KWJ16q79gAt2zzE8xg/BehXFI545ZdOvzAXJe0aSHOE5dERH8PmeZP9QXHkx7+V1OrFOL6Ovb9f8AAzw7xQ7ouJ2uDej0lS8JpEAw4EQfbkKK5KMRvFy2A6d/km4oSHKXGgGnmeijZyVZI41LR57qlj5JchGrfk/eytUq6EdTrG4a06t3dPLyTasZt0uLh0TjcLJ4itw5/wBY0RzHko8my1ko1LPi7XjfbcHksZYXEtZLNRl+AN1i4GikYvHeO6BAkkroxYbM5ZDyz+0Tienln8F0+SjLcz6LRC5WUHhSMo4oEJvC0sCrXnmihEOMoGZl3b+Xr8VcWJo+R2ci4cP7h7oK7ML/AJ7JzL+QvsNQ4K9JHH2Mu/YWvM7OyPXmFxZG4yp9+h2YJKUPkK6lFm9EOrYKmWThjUeQDjKwk1JUy0qKeRWSfZlFwVqrJDU6nVbRmQ4ln9U5cciQzwyzq1qgpUgHPOzdTWz5AvIBPkufUayGkxvLmdRXV0399J/eyo4/Me1H0e77B1DQoVC6nQLaX/ye8P3XNBJcC2Q4xg5A8K+S0v0zgtRlxOMsm6f8qu6fCjz09uDoyeGqk0645PL2HG61JlSlRfoa57XAjDvAHDLTIh0iRn7sZX1mo8JwazLDNqIcxi4125p9fVc0/c8+Oonhjtg+ruzLY9zH94w6HA6mlgA0kGRAGBldUtLGWJ4p/FFqnfNr3Es3O4tbVXNjOoBwfB8TXOAiXNOHYxlVLBFp9m1Vrh18xea7/R9D6S7tJTueG91qp21Vx7prWy1p7rS/SP8AttIIGcAmJXwGDwfP4f4150Yyy40t7fdbrVtf3ST59WuT0p5o5tNtbSb49v8Ag+fuunt+8A4TvzHuX6ZGXc8NYYvpw/Q3KzDp71kHA1N5OAEj2wY9ih8M8yMvi8uf2P0/bOFk37zRpJ5evp7Fnkgp9TXFqpwdPkQ4pWewEHExC4JwcOp6uHLHKriZH7WSZmfNZ7jfaSKxPMqkJjVB8DKohgzUz1TspIgPTsdBmXZ5Jiov+2O6pioapcTcNpn8knFMVGnT44dEE/8AKz8pWO2ZlS+mZK1SEU/aG/yoCj6zSXAzRDAKkYB5TADUCaAEAnYgNSQcJgD1ZymB8gu26b57dvE78V1Y3/1C90vyFNXp37f7mg4L1keeugHiFuHsysc0FONM0083CZgVCQYO/XqvNlJp7ZHqJehQhZykUkDIhRZR0JgdMITaFRcFbJ3yiWEa/ktFPimS0dO3SQM8uiW6pJX1CuD6EftEqBjLfuW1KIotp1RVJ1VjpDXu1AnT5b9T5fKY/ohj86Wdzccu/dFxqoq7Srv7nTPW/CklxVcmZwLg7arXV6z+6t2HLplzj/K3GTtmN9vL2/EvGJ6eUNNp4b881xFdF6t+i/dnLg0qmnkm6gv3SHHdobWmdNCypkDGqt43O845e9c0fBvEc63avWSTfbH8KXtfVlSz4Yf08aa9XyVbxy2firZ0oPOlLCPTkVr/AKNrcPxabWTv0yVJP8mjN6rFPjJiX/jwy11wBj6Zr2j+9Y3L2HFSkOrh/E3zCvTeM5MWZaXxCHlzl9WS/pz9k+z9n/sRl08XHfhe5d0+qGezvZv9rt6pFSi17HNcNRMhkEVNbQPu4aWkT/EMSsvFvHv9N1uNThJwmmnxxuv4afry1JOuKZWm0yzY200mmRwNwdSBGxJj2GB8IX08+p8zrltysm5IYTJhpyOcHokuScd5Ka6iVS7a8w+HNIAjpHOCf1wlKCapnXDFKCuPDRn3fBo8VI6mycc8dOq4smla5iduHXJ/Dl4Ym1unfBCwqup2Xu6AzVSspRJ1JpjonvFVhROsKrFRGtOwosHosKLtre5MVHa0wok1/rdIdH291q5h8TSB6LzVNS6Mra11OQIrUCaAG4AhMAJamIHVAOU0Ao8GYATsKPlHathZxAnaXA+//lbbqy43+/QqKvFNDMdV7SPNVF3DA9FLIXEjFvbcSuHUY9x6uGZnTyK866dM6jlaEQmBCBEQjp0Au0ytYtSE1R9L7Cdlra4trlhuGVDVFIw1pD7d9MvLXEO66j5ESOa+H8f8a1Wk1eGaxOKhu6u1NOuOP+T0NPp4Tg1d3+B5LtJRoULl1Gk6o/uhoc58ZfudIAEAbeeeUL67wfX5tVgjn1CS3dEuaXu/V/gjg1OBQk4w+02+0VcMs7Km0gNdTNU+ZMGf9zl5/gjjl8T1uol1UlFey/aRpq4uOnxY16W/ma3ZXh1tRszxG5Y2o0E6Q4AgQ7SIBwXF2MrzvH/E9ZqvEY+GaKezpbXHLVvnqkl6dWVpMGOGJ5civ2CM7YWVx4atixrNtVOCW+wNaR7DyVw+jXiumj5ml1rlJdpXT++UvxX3GMtXgb25cXH7+Ri070Wt0alq6WtcdM7PYdw7qCvpv4J+IeHxxa6NSkua7S9V6NHnSyrDmcsT4XT3Rs8Rqi1r0723b+6r03kN5Nc5pa5p5QHFpjyI5LxNHjl4po8vhmsf8zBKKb7tJ3GS92lX/J1TawZI54dJp/5Rh8Gu4qPaGhof42gHwhwHiDZ2B3AzEL63HjlCCjKW6u7612v39+543iMVkSyJVXDNi9e19OfUehAVpNOjysKlDJRjcMY5+ppcA1sZwZnzIiMK2enqZRhUkrbNSmxoEB2rlyj3DCRwSlKTuSoXuaDTu0HfoU3CMlyjXHkmujPH1KkkmNInAHIcl5GVrc6VH0sI1FW7OD1KY6O1IsKLh6tMKOD07FRYOTsVFi5MKOlMDg9AUfqutTDgQcyvmk6dnc1aMSrwIbNcZ88hdS1PqjB4PRlafZ90S54HkBPxTeqXZCWB92U/6Dk+PHon/E8dA8j3G6HDGN5Z6rOWaTLWNIXu+GUzyyqhmkhSxxPP17QsJEyF0qakY7aPk32jNDbpr/7T7g0rXI6jjl6P9R4le9fvoAmPT5eXovfj0PN6hBsFTMX9YUvGLGaOrBLsY13SXmajF3R6OOQoHrkU64ZrRaVrZJKoRwTA4hJ+qA1+Cccq0KddlIljqvdgvBgtY3Xq09CdQ8W4APWRy6rw7Dr545Z1ax29vZt11+RcM0sSaj37i3E7qpWf3lQ6nwA50QXRgF0bmMT5LfT6LHpo7MP1eqV2lfp7EyyubuXU3ONNNbh9pVH/ANOqi8dNtJP+kf6gvE0Clp/FNRga/qVNe/r+b+47c9ZNNCa/t4ZucBBu+D1bNmalM6g3mYf3rY9Rqb6heZ4hWg8cx6vJxCapv042v7uH8i8S83TOMeqPLcNpFrdozkHBnpHIr9GwpKCa7nzeplc69Bpp+gtznaPUObq4S13/AG7ktHo5pcR/u+C+Txvy/pNOMf8A7MKb+yVL8Ed8pbtCr7S/QbqdkdVjTuWVqTXUW1HFzSXNcwFz2jYQ8OJbt0HJcS+lDweL5NJLFNqbiknSafR/+L6nQtEp4FJyXR36UZlhXbVZqkD+ZsAw7nEzj2L7bofK54Swzqvk/YOyzacmTHU/gMBNzaMZZ5rhFqrtI+QQk2KCcnyeb43xQiaY3/iPQHkPNc2q1Ch8Eevc9rRaROpy6djBleYeuWDk7EdKpATKqwLKhFkwJAVCO0oA4BMD9WOdGy+bR2kNPOUMEQUATqQMWqtO8x5KkyWmAqtMZVolmPxCnK3gzOR8c+1qhFRh/pHxLh+C6c3OBezIw/1GvYzaD9TWnqB8l7+GW6CfsjzskdsmvcYace9aM55dQdRshQy4OmZdzT3ELmyR4PQhIyq7IXl5sdHXFgmmFhGTiXQUFdCdoglWIkoAf4LwwXFQU++pUScA1CWzPTEE+RIXHrda9Jj8xY5Sr/8ANfj/AMGmPGpyq0vmfRe3fZm3Yx14572u0sYKdNoh9UNIB1GdIgCf7TzK+V+jnjetzZFo8cYvlvdK/hjdvhVddufwOzW6eEFvfsq9zyfZvjNOlrpVml1CqNLxzb0ePMfl0X1ni3h09SoZ9O6zY+Yt9H6xfs/31ODT5fLuE+Yy6/7mi6jUsXtuKDg+k77lVuWuaf4X9D5Y8lGPNpPGML0uphtyL60HxJP1i+69Gu3DInjzaafmQdrs+z+ZtN7YWNXxXNkDU5uYGu1eskH3yvI/+N+K6b+XotY1DspWq+VX+FfI0erwT+LJi5MTjvFKVxVD6VIUmBrWBojOmcw0QNwIHRfTeCaDPodM8eoy+ZJycm+e/u3b9b4PN1uSOTJuhGl0NbtDSNC0t7Q4eSazx/KXSGg+wkf5V5XgjWu8U1XiEfqKscX61W5/fz9ptq6xafHhfXq/0FuEcdfbUalDugRVLHODwYdTLSCIwfEC3xDou7xHwXD4jqoane08SaTjw1K7T+znhmWLVSwY3Crvnn0/yYgqGm8vbIBnEzjzwJPsXuR3KK38vu+lv1rt8jnlHHmjtNa14oDviee4/RXVnn5dE1ygfFb0MYXNyds5knb68llmyeXBsNLglkmoyPHOcSZOeq8W7ds+kSSVI6UASFSAmVQiQU0IvKtAS1MRaVQjoQBBamM/WBpr5uzto4UUWFE6ErGQWoEUemgE65WiJZn3TFtBmckfIvtht4FJ3qPcZ/FdUneB/NGWPjJ9h5PhRmk3PKPccfBezoZXgicmpVZGaLBiF1s4pdSHEZUsEI3DVm1Z142Zl1SXJmx2dmORnFeW+tM6US0wnF7RMKF0LkkkJoR0dUO2mgPUXPbG5risyo5pp1RHdloLWAfd0EQWubvM5O4Oy83Q+A6PA8c4JrJB3uT5d9U+zTuqroXn1OSd30fYA/hpFBleB3b3Opz0e0B0H1BJ/wApXtQ1eCWolpV9eMVKvZ9P8/M4nGcYb+1l+E8Sq0Ce6eNJ+8w+Jjv7m7e3dZa3wzTaxLzY8rpJOpL5NfkaYtVPF9Xv27M1f2uyeCa1o5h/moP075+47AXn/wCn+K4ONPqlJemSNv8A9lTLeo08/rQp+z/Rj3D7+xoEPt7WtVrT4XVnt0tPUBpyfZ7Vhn8K8Z1q8vVaiEMb6rGnbXzfb7fmif4vTYnuhFt+5nXtZ1aqalZ5Jc4aiBn0aCQDA5SvotLpMek0ywaZJKK4Xv7vnq+p5U87y5N0+rPZ8a4TaO4cy5YalQ06fdseBpnxkfvGkHDXF3P8F8J4Z4p4jDxuejy7YeZLdJdf7f7f+5Jfuz2M+HC9Ksit7VS/z8jxGkQv0k8BSadirqekyNlLVHbCW9cgeJXALWA7SfYQuLWu0jTT49spMy3tj05ea82qO0pCEMtCoRMKkIsGppAWDVaEWDfJUhMtpTSEdoTCzhKYH6v1L5k7ji9FDKFydCs6UgKuCYC1Rkq0yRG6ZhaxZEj5p9rttqtqZ/lcfiJ/BdUecckZr66Z874PiiCeRM+/Yr1vDn/06fzOXVJvJQ0ypDZ+s5Xa3wcs4fFQpTrGT6rGMrZvKCoO8Tlasyi6Fa9NZSRvCRlXVGCvM1GKuUdmOdoXXKn2NS7StoslhJWhJMp2Azw6s1lRrnNDmjdriQHDoS0gj1BVJOScVLa2uvp78ky+Vn3Ls7fWRtKENoUBV1GnSqPDgajSRI1ZOee+V+U+J6fX/wCoZXvnPy6UpxTTUX8j1scoeVHhK+x8m4pfVDVqOrEd5qIfyALTpgDYARAHkv13QwxYtPCOH6tKn633fuzwMtzm3LrZ6C47KXGmjUpU3VG1aVOoTgCm7T4gZIAGZBPI+S8TT/SfRvJlhnmouE3FdXauk0kb5NBkUVsXVEdkOGC4uGRXpU+7e12lzvHVDHAnuwMEYOZ9kZW/j/jD0eklWKbUotKSXCtV8XdfajLS6PfkVtcP9/M2e3nZ6lQJrtdV116kU6YjS0nxPlxGOcCRHoF4n0T8d1mucdNLbWKPxS/ufZUvzft6s6fENJgxJz7v7l+/zM234hcMpMph40NbUbpGWubVJLtY2dvHlGIK+sn4TpcmWeecbnJxd91t4VPqq/U8Ra6UUoLhK/tsx61Mj/heqZRafQX1wUzqguBbiFsXNluY5fkuXU4nOPwnRhyJP4jHNyRj2QfrC8q10Ozb3RdjgdkUIIAmhFgFSEXaFQFmtVEsu0KkJsJ3fvVE2dpToLI7tAz9Ql6+bo77ID0UBYFIDnORQyutMCHBMQGpTVJktHhftOs9Vm/qCCPcZXXidpr2MZcST9z47w2iXUtIwNTp89sL0vDreGvdmWokozvuEu36QBzOY+C7ss9vBz44bnYtbf4kHpKxxyrJRrNXDg06bNXkN10OSOVxaBVGtJIadt+nvWXmRbo1jGVcmfcUZWGSmdELRlvpLzpR5OlMrCIjJC1TJLqhHJgFdVLgA4k6QGgEzDRJAHQSSY8z1V44qN7VV8uu79RN+o5writW3qCrSdpeOZaHAjoQ4Hos9To8OpxPDlT2v0dflQQnKEtyPqvHu2tCpQdaPLtVSgBUqUwC2nUe0EsLQZInDgJ3jqvhPC/oxq8OpWrxpbYTdRl1cU6vp9q49ztzarG47G+qXKPn3BLkUa9Kq5jopva+G89JmMr9B1+nep0uTCuN8Wr+Z5mOajJSvoa192rubhr2VnBzHu1hpaD3Zkx3ZEEYluZxOFx6HwDR6OcMuGLjKKptP6y77l39fYefPknFp00/w+QmyoYls/8AC96zy5Y1dMYFxqGRlUmYyw7HwK3FIFVRvjlS5ABpCTs6OGKX1s1/3hnrsscmCGX6y59TWE3HoZdSzcz7pke4rgyaWcOY8o3WWMupancDnv6LBFNB2PCokOGq0JhWtVEsI1qoks0KgJhAidKAP0b3y+f2nbZwqIodhmOU0UmWJSoDgUAXaEhkPTQjzPbG3129QeS6tPKmY5EfE7CxMO1k6GuO3Mn09i79DNKL3dEzPUdVS5Yan2frVnPe2m4AmG6hpxtzTlmUpSf3BFKEVE2rXsTUJlxaMRzJyIQ9Sk7JrikaVHsW2SHOf7IHzlTLUtiUX3GmdlaTcaCZ3knPuUrO6qwce5ncR7P0Qf8AC+Lhj2lPdu6itroZ112Wt3s8DXMf/c4g+x0wp2lLLJHj+J8IfSOQY5H8+ilxpm0JqRnuYrKK6VYHQmIvbjxBXi4kTPoaLKY6LtSOVybC06JnAI3PtKpR9A3KuRuk5wwQmS4xfQPToz9fihEt0NtZiIVI5ZdbF3tIJIz1HX081RVqSpkiu04mDG35hVGSZPlyii/d+3Kqy4sDc0pbPRIuMxQUDueavaPzF0ELqxJdO2Meo6rhz6XdJyXodGPMtoOyfIjmFwRNpDYatEQFa1UkSFaxUFloTEWLUxEml6/XqgR9/FMjK8G0doamEmNDDSFmWjtSdBZLUhhQpGVJCYCNZ41sHVwHvwrr4WRfKPG3Fq1tU4AyZPMnzO/tXThfwKjHIvjNWztA7MBKUxxiarbQAeax3WabQbqYOBCpEkPo6R9EKlIlo83xlxPSPILogYyMCoyJjH17ltZDRn3dLVgwZ381aF0PNX/BATLMeR29nRJw9DaOWuJGLWti0w4Qfrbqkn6mt30B90qAqaaANjg3jOk7gT6gfQXdp8m7hnFqls+JG5UtQ1jSfrcrps4YzcpshtDw6oxPpiMHzS6mu9bttgKkDkWn6/JG00TZ1CqTiQUqozyJdS73AKkYiVxRa/fB5EbhEsakaQzSh8hV5rMGPEPj7VjNZYdOfzOqEsU/YmhxgQQ8Z6KI6qP93UctM7tBKXEdWDvyW2PVRn0MnplHkm6qjSfaffCrLOoMIR+K/Uw7SppdPLZePCSs9CS4NhoXQjAuGpiCMVCYzTZ6oEc5vJMRGj1QB98fXXgKJ3tl2VBulQ7Ll6VBZQlMRZj0mikwxqqaHYrcVyFaiS5GXc18tPRwPxWqjwzNy5EuJUx3zh/UfmUsL+ArIuR+0AARIIj4rCM9FlTLsXpVKbeZWjUmRwil5UIGE4qyW6PNX1YbYXTFGTM8W84AlaXRD56ALiyMSQqUkG0z69IQqAz6/DmvwRKb9ylx0MyrwBvIuHx+eUq9y97FHcFOwd8P1T2i8z2L2VmaTw+ZjlETyWuJ7ZWzPN/Mg4mlX4gCAC04+K6fOT7HJHTyjbTIq3wdGCABAGN4xP1yVLOvQj+Gkr9zMqkuyXH0GAPr8UKcX1Z0KO3hROadPiBMztz3+C2TjXDJdt0xl1cESdsZP1lXwlZzeU93AN3EaLDDtTTG5YfkYWUtTjg6d/cX/C5Jq1+aGqd5SIkO/wBhCa1ONmD0+VOq/EpdGg8EOg7wY/RROeKXUvFDUQdoy6doxp8P4rOCwwdo73KclyTXpkggA52Sy5FOLSBJpqwdlw0t8R35DeFx48Vcs2nkvhGg0FbUZBmUgdwQmII2280WFhBbkc5Tsmy4ooAn9lPknaCz66KuV4207LCsrwltHuCNuVO0e4t+0o2huKuu4RsDcCdfhPyxeYWFYP5pbaC7Eb7aOa1iiZC3GawFY+w+9rT+KjTq0yssqaL0LmVbgSpjHfSp2j3EUWCZQ2wovd1xHoEoxdhJqjy9xUk4XZFHPJjvCqonz5e1Z5UaYmV4lScXRy+aMbVWOSZkvsZMDJ8lrvonaG/YiwZA/VRutlVQkbYmVpZIs2y8UEdU7FQnxO3DZC0hyTLgyHM8/r6+a2omyHU8ef1+aVBYL1CKHZxKKArjqjn1FS9CKjp3z0nKHb6jSS6HAD1SoZJARQrJDJRQ7LNYU6FZLWEJibLwUUKywa7qExWGYD19yAsKyfVAhin+iTAMGjrH16qXY6Pfi6Xn7Teyj7sBPYG4C6/hPyyXMs3iUblHlh5gtW4oCFSxEvICF/5p7Bby1LiBBwUeXY/MaNRt3rbkA4+oWWymabrQLiLNT2nrTpH4Fp+Szw8SkvcvKrimBfSIC36mHQhlU7IcRqbHaNWFm4lqQG4qYTSE2ZNWlz+vNbRZnJck2zoz02Ski4sYq1Sd1mo0aWDpP0mZym1YJ0TUvQd0KFDc7AuuaYzuq2SYtyFnXI5AK9j7k7jK4pcNd4Yz6LbHBrkylKzz1Z0HGy6aIA60UMglKgsq4ooZBI6IoLIMIoDpHRFDs4PRQgmvyRQFmu9UUII2oUUFhBVRtEEY/wCCVAFx0QAUM8yEhEiieRlFjLhh6fD9EgPXtqyuSi7B1nkdU0hNmfXuI3H6LRRM3IVq3MnEhWok2cKso2hZZrjPX6/RFBYWkZKVUF2bVpVjGVjKNm0XQS6uD+5PWm4e1lQ7+8LlhGs0kbyd4kyguy4wurZRzeZfAdjBmPeobKSLtbCkoXrVRzPxVJMZApgtmUm6Go3yDawBPqNIo+qBzCFGx7qErm5BECVpGBEpGNWuHgwSB0810qEWZbmKtuHOMfP9VbglyTuG7aqNMkiBz5LOUeeCkzLuL0OLt4MD2LaOOiWxCFpQHQlQWRsih2TgpUBWEUOyNKVBZOnkigsltNAWWawoFZdtM9EBYRtI9EcBZIpeqAsIKR+gkKyzaZSCwgDhlLgCzarkUOwneuSpA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95536" y="120359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   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9582"/>
            <a:ext cx="5043016" cy="354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818" y="1896495"/>
            <a:ext cx="7094510" cy="158417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9456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 smtClean="0"/>
              <a:t>Max Planck Institute </a:t>
            </a:r>
            <a:r>
              <a:rPr lang="de-DE" dirty="0" err="1" smtClean="0"/>
              <a:t>for</a:t>
            </a:r>
            <a:r>
              <a:rPr lang="de-DE" dirty="0" smtClean="0"/>
              <a:t> Innovation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Competition</a:t>
            </a:r>
            <a:r>
              <a:rPr lang="de-DE" dirty="0" smtClean="0"/>
              <a:t> | </a:t>
            </a:r>
            <a:r>
              <a:rPr lang="de-DE" dirty="0" err="1" smtClean="0"/>
              <a:t>Munich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98F7-1F11-42B5-8319-C7184214C8CE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1059582"/>
            <a:ext cx="756084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  <a:tabLst>
                <a:tab pos="447675" algn="l"/>
              </a:tabLst>
            </a:pPr>
            <a:r>
              <a:rPr lang="en-US" sz="2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	Remuneration – an item of the “toolbox”?</a:t>
            </a:r>
          </a:p>
          <a:p>
            <a:pPr>
              <a:spcBef>
                <a:spcPts val="900"/>
              </a:spcBef>
              <a:tabLst>
                <a:tab pos="447675" algn="l"/>
              </a:tabLst>
            </a:pPr>
            <a:r>
              <a:rPr lang="en-US" sz="2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	EU competence?</a:t>
            </a:r>
          </a:p>
          <a:p>
            <a:pPr>
              <a:spcBef>
                <a:spcPts val="900"/>
              </a:spcBef>
              <a:tabLst>
                <a:tab pos="447675" algn="l"/>
              </a:tabLst>
            </a:pPr>
            <a:r>
              <a:rPr lang="en-US" sz="2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	Subject matter of regulation?</a:t>
            </a:r>
          </a:p>
          <a:p>
            <a:pPr>
              <a:spcBef>
                <a:spcPts val="900"/>
              </a:spcBef>
              <a:tabLst>
                <a:tab pos="447675" algn="l"/>
              </a:tabLst>
            </a:pPr>
            <a:r>
              <a:rPr lang="en-US" sz="2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	Is there common ground?</a:t>
            </a:r>
          </a:p>
          <a:p>
            <a:pPr>
              <a:spcBef>
                <a:spcPts val="900"/>
              </a:spcBef>
              <a:tabLst>
                <a:tab pos="447675" algn="l"/>
              </a:tabLst>
            </a:pPr>
            <a:r>
              <a:rPr lang="en-US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	What is “fair” remuneration?</a:t>
            </a:r>
          </a:p>
          <a:p>
            <a:pPr>
              <a:spcBef>
                <a:spcPts val="900"/>
              </a:spcBef>
              <a:tabLst>
                <a:tab pos="447675" algn="l"/>
              </a:tabLst>
            </a:pPr>
            <a:r>
              <a:rPr lang="en-US" sz="2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	“Remuneration” – or “compensation”</a:t>
            </a:r>
          </a:p>
          <a:p>
            <a:pPr>
              <a:spcBef>
                <a:spcPts val="900"/>
              </a:spcBef>
              <a:tabLst>
                <a:tab pos="447675" algn="l"/>
              </a:tabLst>
            </a:pPr>
            <a:r>
              <a:rPr lang="en-US" sz="2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	Next steps forward?</a:t>
            </a:r>
          </a:p>
          <a:p>
            <a:endParaRPr lang="en-US" dirty="0"/>
          </a:p>
        </p:txBody>
      </p:sp>
      <p:sp>
        <p:nvSpPr>
          <p:cNvPr id="6" name="Titel 6"/>
          <p:cNvSpPr txBox="1">
            <a:spLocks/>
          </p:cNvSpPr>
          <p:nvPr/>
        </p:nvSpPr>
        <p:spPr>
          <a:xfrm>
            <a:off x="323528" y="335143"/>
            <a:ext cx="6552728" cy="5084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accent1"/>
                </a:solidFill>
                <a:latin typeface="PT Sans" panose="020B0503020203020204" pitchFamily="34" charset="0"/>
                <a:ea typeface="PT Sans" panose="020B0503020203020204" pitchFamily="34" charset="0"/>
                <a:cs typeface="+mj-cs"/>
              </a:defRPr>
            </a:lvl1pPr>
          </a:lstStyle>
          <a:p>
            <a:r>
              <a:rPr lang="de-DE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role and regulation of claims to fair compensation</a:t>
            </a:r>
            <a:endParaRPr lang="de-DE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72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äsentation_minimal_16x9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Präsentation_minimal_16x9</Template>
  <TotalTime>0</TotalTime>
  <Words>390</Words>
  <Application>Microsoft Office PowerPoint</Application>
  <PresentationFormat>Bildschirmpräsentation (16:9)</PresentationFormat>
  <Paragraphs>152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Präsentation_minimal_16x9</vt:lpstr>
      <vt:lpstr>The Digital Single Market Copyright Directive Proposal and beyond: Towards a ‘toolbox’ for future European Copyright Law   GRUR meets Brussels Workshop 2017</vt:lpstr>
      <vt:lpstr>I  Remuneration – an item of the “toolbox”?</vt:lpstr>
      <vt:lpstr> The role and regulation of claims to fair compensation</vt:lpstr>
      <vt:lpstr>II  EU competence?</vt:lpstr>
      <vt:lpstr> </vt:lpstr>
      <vt:lpstr>III  Subject matter of regulation?</vt:lpstr>
      <vt:lpstr> </vt:lpstr>
      <vt:lpstr>IV  Is there common ground?</vt:lpstr>
      <vt:lpstr> </vt:lpstr>
      <vt:lpstr>IV  What is “fair” remuneration?</vt:lpstr>
      <vt:lpstr> </vt:lpstr>
      <vt:lpstr>VI  “Remuneration” – or “compensation”?</vt:lpstr>
      <vt:lpstr>VI  “Remuneration” – or “compensation”?</vt:lpstr>
      <vt:lpstr> </vt:lpstr>
    </vt:vector>
  </TitlesOfParts>
  <Company>MPI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Boerner Andrea</dc:creator>
  <cp:lastModifiedBy>svl</cp:lastModifiedBy>
  <cp:revision>111</cp:revision>
  <dcterms:created xsi:type="dcterms:W3CDTF">2016-04-26T10:06:14Z</dcterms:created>
  <dcterms:modified xsi:type="dcterms:W3CDTF">2017-06-14T09:21:12Z</dcterms:modified>
</cp:coreProperties>
</file>