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65" r:id="rId1"/>
  </p:sldMasterIdLst>
  <p:notesMasterIdLst>
    <p:notesMasterId r:id="rId26"/>
  </p:notesMasterIdLst>
  <p:handoutMasterIdLst>
    <p:handoutMasterId r:id="rId27"/>
  </p:handoutMasterIdLst>
  <p:sldIdLst>
    <p:sldId id="289" r:id="rId2"/>
    <p:sldId id="286" r:id="rId3"/>
    <p:sldId id="292" r:id="rId4"/>
    <p:sldId id="291" r:id="rId5"/>
    <p:sldId id="300" r:id="rId6"/>
    <p:sldId id="290" r:id="rId7"/>
    <p:sldId id="303" r:id="rId8"/>
    <p:sldId id="304" r:id="rId9"/>
    <p:sldId id="305" r:id="rId10"/>
    <p:sldId id="306" r:id="rId11"/>
    <p:sldId id="309" r:id="rId12"/>
    <p:sldId id="307" r:id="rId13"/>
    <p:sldId id="308" r:id="rId14"/>
    <p:sldId id="311" r:id="rId15"/>
    <p:sldId id="293" r:id="rId16"/>
    <p:sldId id="295" r:id="rId17"/>
    <p:sldId id="296" r:id="rId18"/>
    <p:sldId id="301" r:id="rId19"/>
    <p:sldId id="297" r:id="rId20"/>
    <p:sldId id="302" r:id="rId21"/>
    <p:sldId id="316" r:id="rId22"/>
    <p:sldId id="312" r:id="rId23"/>
    <p:sldId id="313" r:id="rId24"/>
    <p:sldId id="314" r:id="rId25"/>
  </p:sldIdLst>
  <p:sldSz cx="9144000" cy="6858000" type="screen4x3"/>
  <p:notesSz cx="6648450" cy="9774238"/>
  <p:embeddedFontLst>
    <p:embeddedFont>
      <p:font typeface="Open Sans" panose="020B060402020202020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/>
  </p:cmAuthor>
  <p:cmAuthor id="2" name="Anne Lauber-Rönsberg" initials="AL" lastIdx="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983"/>
    <a:srgbClr val="009BA4"/>
    <a:srgbClr val="93C356"/>
    <a:srgbClr val="BCCF02"/>
    <a:srgbClr val="28618C"/>
    <a:srgbClr val="539DC5"/>
    <a:srgbClr val="02ACA8"/>
    <a:srgbClr val="F07D00"/>
    <a:srgbClr val="E02D8A"/>
    <a:srgbClr val="00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4" autoAdjust="0"/>
    <p:restoredTop sz="86446" autoAdjust="0"/>
  </p:normalViewPr>
  <p:slideViewPr>
    <p:cSldViewPr snapToGrid="0" snapToObjects="1">
      <p:cViewPr varScale="1">
        <p:scale>
          <a:sx n="86" d="100"/>
          <a:sy n="86" d="100"/>
        </p:scale>
        <p:origin x="-13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0995" cy="490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65917" y="0"/>
            <a:ext cx="2880995" cy="490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05.06.2018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28383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65917" y="928383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65917" y="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05.06.2018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81063" y="731838"/>
            <a:ext cx="4886325" cy="366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4845" y="4642764"/>
            <a:ext cx="531876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283829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65917" y="9283829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519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5870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8984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823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885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836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0536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199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4536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5500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7639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02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980790"/>
            <a:ext cx="9144000" cy="5877210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6763" y="4494770"/>
            <a:ext cx="7981949" cy="123928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alpha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br>
              <a:rPr lang="de-DE" dirty="0"/>
            </a:br>
            <a:r>
              <a:rPr lang="de-DE" dirty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66763" y="2420838"/>
            <a:ext cx="7981949" cy="828675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Struktureinheit  der TU Dresden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982794"/>
            <a:ext cx="9144000" cy="1714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766763" y="3392202"/>
            <a:ext cx="7981949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3420" y="328250"/>
            <a:ext cx="1028282" cy="46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257" y="349731"/>
            <a:ext cx="1489206" cy="43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59490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16000"/>
            <a:ext cx="9144000" cy="5076825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3329274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6092824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18062967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6763" y="4494770"/>
            <a:ext cx="7981949" cy="123928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br>
              <a:rPr lang="de-DE" dirty="0"/>
            </a:br>
            <a:r>
              <a:rPr lang="de-DE" dirty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66763" y="2420838"/>
            <a:ext cx="7981949" cy="828675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Struktureinheit  der TU Dresden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6763" y="3392202"/>
            <a:ext cx="7981949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983270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4"/>
          <p:cNvCxnSpPr/>
          <p:nvPr/>
        </p:nvCxnSpPr>
        <p:spPr>
          <a:xfrm>
            <a:off x="0" y="1154724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3420" y="328250"/>
            <a:ext cx="1028282" cy="468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257" y="349731"/>
            <a:ext cx="1489206" cy="43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67613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385763" y="1484313"/>
            <a:ext cx="8373201" cy="4249738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5854071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41800" y="1484313"/>
            <a:ext cx="4506913" cy="42497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395286" y="1484313"/>
            <a:ext cx="3739175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00526" y="2943181"/>
            <a:ext cx="3733324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400526" y="4402050"/>
            <a:ext cx="3733325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26433105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624388" y="1484313"/>
            <a:ext cx="4134577" cy="4249738"/>
          </a:xfrm>
          <a:ln w="6350">
            <a:solidFill>
              <a:schemeClr val="bg2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385764" y="1484314"/>
            <a:ext cx="4133850" cy="424973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577012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385763" y="1484314"/>
            <a:ext cx="4133850" cy="424973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4624388" y="1484314"/>
            <a:ext cx="4133850" cy="424973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4893349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385763" y="1484314"/>
            <a:ext cx="2590800" cy="424973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5793945" y="1484314"/>
            <a:ext cx="2587625" cy="424973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084513" y="1484314"/>
            <a:ext cx="2590800" cy="424973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1975855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4624388" y="368299"/>
            <a:ext cx="4124326" cy="8286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385763" y="1484314"/>
            <a:ext cx="4133850" cy="424973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4624388" y="1484314"/>
            <a:ext cx="4133850" cy="424973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288" y="367505"/>
            <a:ext cx="4124326" cy="829469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9176316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0481721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95287" y="341833"/>
            <a:ext cx="8363677" cy="81228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Das ist eine Überschrift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5763" y="1484313"/>
            <a:ext cx="8373201" cy="424973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Textebene (16pt)</a:t>
            </a:r>
          </a:p>
          <a:p>
            <a:pPr lvl="1"/>
            <a:r>
              <a:rPr lang="de-DE" dirty="0"/>
              <a:t>Zweite Textebene für Aufzählungen</a:t>
            </a:r>
          </a:p>
          <a:p>
            <a:pPr lvl="2"/>
            <a:r>
              <a:rPr lang="de-DE" dirty="0"/>
              <a:t>Dritte Textebene bei viel Text (14pt)</a:t>
            </a:r>
          </a:p>
          <a:p>
            <a:pPr lvl="3"/>
            <a:r>
              <a:rPr lang="de-DE" dirty="0"/>
              <a:t>Vierte Textebene für Aufzählungen bei viel Text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Zwischenseite</a:t>
            </a:r>
          </a:p>
          <a:p>
            <a:pPr lvl="6"/>
            <a:r>
              <a:rPr lang="de-DE" dirty="0"/>
              <a:t>Für den nächsten Präsentationsabschnitt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312987" y="6275708"/>
            <a:ext cx="41338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err="1">
                <a:solidFill>
                  <a:schemeClr val="bg2"/>
                </a:solidFill>
              </a:rPr>
              <a:t>Authorship</a:t>
            </a:r>
            <a:r>
              <a:rPr lang="de-DE" sz="800" baseline="0" dirty="0">
                <a:solidFill>
                  <a:schemeClr val="bg2"/>
                </a:solidFill>
              </a:rPr>
              <a:t> and </a:t>
            </a:r>
            <a:r>
              <a:rPr lang="de-DE" sz="800" baseline="0" dirty="0" err="1">
                <a:solidFill>
                  <a:schemeClr val="bg2"/>
                </a:solidFill>
              </a:rPr>
              <a:t>Inventorship</a:t>
            </a:r>
            <a:r>
              <a:rPr lang="de-DE" sz="800" baseline="0" dirty="0">
                <a:solidFill>
                  <a:schemeClr val="bg2"/>
                </a:solidFill>
              </a:rPr>
              <a:t> </a:t>
            </a:r>
            <a:r>
              <a:rPr lang="de-DE" sz="800" baseline="0" dirty="0" err="1">
                <a:solidFill>
                  <a:schemeClr val="bg2"/>
                </a:solidFill>
              </a:rPr>
              <a:t>under</a:t>
            </a:r>
            <a:r>
              <a:rPr lang="de-DE" sz="800" baseline="0" dirty="0">
                <a:solidFill>
                  <a:schemeClr val="bg2"/>
                </a:solidFill>
              </a:rPr>
              <a:t> </a:t>
            </a:r>
            <a:r>
              <a:rPr lang="de-DE" sz="800" baseline="0" dirty="0" err="1">
                <a:solidFill>
                  <a:schemeClr val="bg2"/>
                </a:solidFill>
              </a:rPr>
              <a:t>Pressure</a:t>
            </a:r>
            <a:r>
              <a:rPr lang="de-DE" sz="800" baseline="0" dirty="0">
                <a:solidFill>
                  <a:schemeClr val="bg2"/>
                </a:solidFill>
              </a:rPr>
              <a:t> – </a:t>
            </a:r>
            <a:r>
              <a:rPr lang="de-DE" sz="800" baseline="0" dirty="0" err="1">
                <a:solidFill>
                  <a:schemeClr val="bg2"/>
                </a:solidFill>
              </a:rPr>
              <a:t>Does</a:t>
            </a:r>
            <a:r>
              <a:rPr lang="de-DE" sz="800" baseline="0" dirty="0">
                <a:solidFill>
                  <a:schemeClr val="bg2"/>
                </a:solidFill>
              </a:rPr>
              <a:t> AI </a:t>
            </a:r>
            <a:r>
              <a:rPr lang="de-DE" sz="800" baseline="0" dirty="0" err="1">
                <a:solidFill>
                  <a:schemeClr val="bg2"/>
                </a:solidFill>
              </a:rPr>
              <a:t>Shift</a:t>
            </a:r>
            <a:r>
              <a:rPr lang="de-DE" sz="800" baseline="0" dirty="0">
                <a:solidFill>
                  <a:schemeClr val="bg2"/>
                </a:solidFill>
              </a:rPr>
              <a:t> </a:t>
            </a:r>
            <a:r>
              <a:rPr lang="de-DE" sz="800" baseline="0" dirty="0" err="1">
                <a:solidFill>
                  <a:schemeClr val="bg2"/>
                </a:solidFill>
              </a:rPr>
              <a:t>Paradigms</a:t>
            </a:r>
            <a:r>
              <a:rPr lang="de-DE" sz="800" baseline="0" dirty="0">
                <a:solidFill>
                  <a:schemeClr val="bg2"/>
                </a:solidFill>
              </a:rPr>
              <a:t>?</a:t>
            </a:r>
            <a:endParaRPr lang="de-DE" sz="800" dirty="0">
              <a:solidFill>
                <a:schemeClr val="bg2"/>
              </a:solidFill>
            </a:endParaRPr>
          </a:p>
          <a:p>
            <a:pPr algn="l"/>
            <a:r>
              <a:rPr lang="de-DE" sz="8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Lauber-Rönsberg/Hetmank</a:t>
            </a:r>
            <a:endParaRPr lang="de-DE" sz="800" baseline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de-DE" sz="8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Brussels // 5 June 2018</a:t>
            </a: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093296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556376" y="6275708"/>
            <a:ext cx="69190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Folie</a:t>
            </a:r>
            <a:r>
              <a:rPr lang="de-DE" sz="8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baseline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286" y="6273051"/>
            <a:ext cx="870085" cy="396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44" y="6288296"/>
            <a:ext cx="1135856" cy="33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0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1pPr>
      <a:lvl2pPr marL="396000" indent="-324000" algn="l" defTabSz="914400" rtl="0" eaLnBrk="1" latinLnBrk="0" hangingPunct="1">
        <a:spcBef>
          <a:spcPts val="300"/>
        </a:spcBef>
        <a:buFont typeface="Open Sans" panose="020B0606030504020204" pitchFamily="34" charset="0"/>
        <a:buChar char="—"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2pPr>
      <a:lvl3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3pPr>
      <a:lvl4pPr marL="396000" indent="-216000" algn="l" defTabSz="914400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4pPr>
      <a:lvl5pPr marL="576000" indent="-179388" algn="l" defTabSz="914400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 baseline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5pPr>
      <a:lvl6pPr marL="358775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75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2" pos="173">
          <p15:clr>
            <a:srgbClr val="F26B43"/>
          </p15:clr>
        </p15:guide>
        <p15:guide id="3" pos="243">
          <p15:clr>
            <a:srgbClr val="F26B43"/>
          </p15:clr>
        </p15:guide>
        <p15:guide id="4" pos="660">
          <p15:clr>
            <a:srgbClr val="F26B43"/>
          </p15:clr>
        </p15:guide>
        <p15:guide id="5" pos="726">
          <p15:clr>
            <a:srgbClr val="F26B43"/>
          </p15:clr>
        </p15:guide>
        <p15:guide id="6" pos="1146">
          <p15:clr>
            <a:srgbClr val="F26B43"/>
          </p15:clr>
        </p15:guide>
        <p15:guide id="7" pos="1212">
          <p15:clr>
            <a:srgbClr val="F26B43"/>
          </p15:clr>
        </p15:guide>
        <p15:guide id="8" pos="1701">
          <p15:clr>
            <a:srgbClr val="F26B43"/>
          </p15:clr>
        </p15:guide>
        <p15:guide id="9" pos="1632">
          <p15:clr>
            <a:srgbClr val="F26B43"/>
          </p15:clr>
        </p15:guide>
        <p15:guide id="10" pos="2184">
          <p15:clr>
            <a:srgbClr val="F26B43"/>
          </p15:clr>
        </p15:guide>
        <p15:guide id="11" pos="2117">
          <p15:clr>
            <a:srgbClr val="F26B43"/>
          </p15:clr>
        </p15:guide>
        <p15:guide id="12" pos="2604">
          <p15:clr>
            <a:srgbClr val="F26B43"/>
          </p15:clr>
        </p15:guide>
        <p15:guide id="13" pos="2672">
          <p15:clr>
            <a:srgbClr val="F26B43"/>
          </p15:clr>
        </p15:guide>
        <p15:guide id="14" pos="3089">
          <p15:clr>
            <a:srgbClr val="F26B43"/>
          </p15:clr>
        </p15:guide>
        <p15:guide id="15" pos="3158">
          <p15:clr>
            <a:srgbClr val="F26B43"/>
          </p15:clr>
        </p15:guide>
        <p15:guide id="16" pos="3575">
          <p15:clr>
            <a:srgbClr val="F26B43"/>
          </p15:clr>
        </p15:guide>
        <p15:guide id="17" pos="3642">
          <p15:clr>
            <a:srgbClr val="F26B43"/>
          </p15:clr>
        </p15:guide>
        <p15:guide id="18" pos="3887">
          <p15:clr>
            <a:srgbClr val="F26B43"/>
          </p15:clr>
        </p15:guide>
        <p15:guide id="19" pos="3818">
          <p15:clr>
            <a:srgbClr val="F26B43"/>
          </p15:clr>
        </p15:guide>
        <p15:guide id="20" pos="4061">
          <p15:clr>
            <a:srgbClr val="F26B43"/>
          </p15:clr>
        </p15:guide>
        <p15:guide id="21" pos="4130">
          <p15:clr>
            <a:srgbClr val="F26B43"/>
          </p15:clr>
        </p15:guide>
        <p15:guide id="22" pos="4545">
          <p15:clr>
            <a:srgbClr val="F26B43"/>
          </p15:clr>
        </p15:guide>
        <p15:guide id="23" pos="4614">
          <p15:clr>
            <a:srgbClr val="F26B43"/>
          </p15:clr>
        </p15:guide>
        <p15:guide id="24" pos="5031">
          <p15:clr>
            <a:srgbClr val="F26B43"/>
          </p15:clr>
        </p15:guide>
        <p15:guide id="25" pos="5100">
          <p15:clr>
            <a:srgbClr val="F26B43"/>
          </p15:clr>
        </p15:guide>
        <p15:guide id="26" pos="5586">
          <p15:clr>
            <a:srgbClr val="F26B43"/>
          </p15:clr>
        </p15:guide>
        <p15:guide id="27" pos="5517">
          <p15:clr>
            <a:srgbClr val="F26B43"/>
          </p15:clr>
        </p15:guide>
        <p15:guide id="30" orient="horz" pos="727" userDrawn="1">
          <p15:clr>
            <a:srgbClr val="F26B43"/>
          </p15:clr>
        </p15:guide>
        <p15:guide id="31" pos="416">
          <p15:clr>
            <a:srgbClr val="F26B43"/>
          </p15:clr>
        </p15:guide>
        <p15:guide id="32" pos="483">
          <p15:clr>
            <a:srgbClr val="F26B43"/>
          </p15:clr>
        </p15:guide>
        <p15:guide id="33" pos="903">
          <p15:clr>
            <a:srgbClr val="F26B43"/>
          </p15:clr>
        </p15:guide>
        <p15:guide id="34" pos="971">
          <p15:clr>
            <a:srgbClr val="F26B43"/>
          </p15:clr>
        </p15:guide>
        <p15:guide id="35" pos="1389">
          <p15:clr>
            <a:srgbClr val="F26B43"/>
          </p15:clr>
        </p15:guide>
        <p15:guide id="36" pos="1457">
          <p15:clr>
            <a:srgbClr val="F26B43"/>
          </p15:clr>
        </p15:guide>
        <p15:guide id="37" pos="1875">
          <p15:clr>
            <a:srgbClr val="F26B43"/>
          </p15:clr>
        </p15:guide>
        <p15:guide id="38" pos="1941">
          <p15:clr>
            <a:srgbClr val="F26B43"/>
          </p15:clr>
        </p15:guide>
        <p15:guide id="39" pos="2358">
          <p15:clr>
            <a:srgbClr val="F26B43"/>
          </p15:clr>
        </p15:guide>
        <p15:guide id="40" pos="2429">
          <p15:clr>
            <a:srgbClr val="F26B43"/>
          </p15:clr>
        </p15:guide>
        <p15:guide id="41" pos="2847">
          <p15:clr>
            <a:srgbClr val="F26B43"/>
          </p15:clr>
        </p15:guide>
        <p15:guide id="42" pos="2913">
          <p15:clr>
            <a:srgbClr val="F26B43"/>
          </p15:clr>
        </p15:guide>
        <p15:guide id="43" pos="3330">
          <p15:clr>
            <a:srgbClr val="F26B43"/>
          </p15:clr>
        </p15:guide>
        <p15:guide id="44" pos="3398">
          <p15:clr>
            <a:srgbClr val="F26B43"/>
          </p15:clr>
        </p15:guide>
        <p15:guide id="45" pos="4302">
          <p15:clr>
            <a:srgbClr val="F26B43"/>
          </p15:clr>
        </p15:guide>
        <p15:guide id="46" pos="4373">
          <p15:clr>
            <a:srgbClr val="F26B43"/>
          </p15:clr>
        </p15:guide>
        <p15:guide id="47" pos="4787">
          <p15:clr>
            <a:srgbClr val="F26B43"/>
          </p15:clr>
        </p15:guide>
        <p15:guide id="48" pos="4859">
          <p15:clr>
            <a:srgbClr val="F26B43"/>
          </p15:clr>
        </p15:guide>
        <p15:guide id="49" pos="5274">
          <p15:clr>
            <a:srgbClr val="F26B43"/>
          </p15:clr>
        </p15:guide>
        <p15:guide id="50" pos="5345">
          <p15:clr>
            <a:srgbClr val="F26B43"/>
          </p15:clr>
        </p15:guide>
        <p15:guide id="51" orient="horz" pos="3612">
          <p15:clr>
            <a:srgbClr val="F26B43"/>
          </p15:clr>
        </p15:guide>
        <p15:guide id="52" orient="horz" pos="3838">
          <p15:clr>
            <a:srgbClr val="F26B43"/>
          </p15:clr>
        </p15:guide>
        <p15:guide id="53" orient="horz" pos="935">
          <p15:clr>
            <a:srgbClr val="F26B43"/>
          </p15:clr>
        </p15:guide>
        <p15:guide id="58" orient="horz" pos="221" userDrawn="1">
          <p15:clr>
            <a:srgbClr val="F26B43"/>
          </p15:clr>
        </p15:guide>
        <p15:guide id="59" orient="horz" pos="3962" userDrawn="1">
          <p15:clr>
            <a:srgbClr val="F26B43"/>
          </p15:clr>
        </p15:guide>
        <p15:guide id="60" orient="horz" pos="4167" userDrawn="1">
          <p15:clr>
            <a:srgbClr val="F26B43"/>
          </p15:clr>
        </p15:guide>
        <p15:guide id="61" orient="horz" pos="619" userDrawn="1">
          <p15:clr>
            <a:srgbClr val="F26B43"/>
          </p15:clr>
        </p15:guide>
        <p15:guide id="62" orient="horz" pos="490" userDrawn="1">
          <p15:clr>
            <a:srgbClr val="F26B43"/>
          </p15:clr>
        </p15:guide>
        <p15:guide id="63" orient="horz" pos="4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758812" y="5114410"/>
            <a:ext cx="7981949" cy="1239280"/>
          </a:xfrm>
        </p:spPr>
        <p:txBody>
          <a:bodyPr/>
          <a:lstStyle/>
          <a:p>
            <a:r>
              <a:rPr lang="de-DE" dirty="0"/>
              <a:t>GRUR meets Brussels </a:t>
            </a:r>
          </a:p>
          <a:p>
            <a:r>
              <a:rPr lang="de-DE" dirty="0"/>
              <a:t>5 June 2018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JProf</a:t>
            </a:r>
            <a:r>
              <a:rPr lang="de-DE" dirty="0"/>
              <a:t>. Dr. Anne Lauber-</a:t>
            </a:r>
            <a:r>
              <a:rPr lang="de-DE" dirty="0" err="1"/>
              <a:t>Rönsberg</a:t>
            </a:r>
            <a:r>
              <a:rPr lang="de-DE" dirty="0"/>
              <a:t> / Dr. Sven Hetmank</a:t>
            </a:r>
          </a:p>
          <a:p>
            <a:r>
              <a:rPr lang="de-DE" dirty="0"/>
              <a:t>Institute of Intellectual Property, Competition and Media Law</a:t>
            </a:r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66763" y="3383295"/>
            <a:ext cx="7981949" cy="972108"/>
          </a:xfrm>
        </p:spPr>
        <p:txBody>
          <a:bodyPr/>
          <a:lstStyle/>
          <a:p>
            <a:r>
              <a:rPr lang="en-GB" dirty="0"/>
              <a:t>The Concept of Authorship and Inventorship Under Pressure: </a:t>
            </a:r>
            <a:br>
              <a:rPr lang="en-GB" dirty="0"/>
            </a:br>
            <a:r>
              <a:rPr lang="en-GB" dirty="0"/>
              <a:t>Does AI Shift Paradigms?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84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1.2. Copyright Law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190" y="1018080"/>
            <a:ext cx="1835545" cy="432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762000" y="5471265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Gerhard Richter, </a:t>
            </a:r>
            <a:r>
              <a:rPr lang="de-DE" sz="1400" dirty="0" err="1"/>
              <a:t>window</a:t>
            </a:r>
            <a:r>
              <a:rPr lang="de-DE" sz="1400" dirty="0"/>
              <a:t>, Cologne </a:t>
            </a:r>
            <a:r>
              <a:rPr lang="de-DE" sz="1400" dirty="0" err="1"/>
              <a:t>Cathedral</a:t>
            </a:r>
            <a:r>
              <a:rPr lang="de-DE" sz="1400" dirty="0"/>
              <a:t>,  </a:t>
            </a:r>
            <a:r>
              <a:rPr lang="de-DE" sz="1100" dirty="0"/>
              <a:t>www.dombau-koeln.de/index.php?id=41</a:t>
            </a:r>
          </a:p>
        </p:txBody>
      </p:sp>
      <p:pic>
        <p:nvPicPr>
          <p:cNvPr id="6" name="Picture 12" descr="Unter Anderem um dieses Foto wird sich gestritten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7631" y="1018080"/>
            <a:ext cx="2828960" cy="425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5013418" y="54765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 err="1"/>
              <a:t>Naruto</a:t>
            </a:r>
            <a:r>
              <a:rPr lang="de-DE" sz="1400" dirty="0"/>
              <a:t>, </a:t>
            </a:r>
            <a:r>
              <a:rPr lang="de-DE" sz="1400" dirty="0" err="1"/>
              <a:t>public</a:t>
            </a:r>
            <a:r>
              <a:rPr lang="de-DE" sz="1400" dirty="0"/>
              <a:t> </a:t>
            </a:r>
            <a:r>
              <a:rPr lang="de-DE" sz="1400" dirty="0" err="1"/>
              <a:t>domain</a:t>
            </a:r>
            <a:r>
              <a:rPr lang="de-DE" sz="1400" dirty="0"/>
              <a:t>, </a:t>
            </a:r>
            <a:r>
              <a:rPr lang="de-DE" sz="1050" dirty="0"/>
              <a:t>http://www.faz.net/aktuell/</a:t>
            </a:r>
            <a:br>
              <a:rPr lang="de-DE" sz="1050" dirty="0"/>
            </a:br>
            <a:r>
              <a:rPr lang="de-DE" sz="1050" dirty="0" err="1"/>
              <a:t>wirtschaft</a:t>
            </a:r>
            <a:r>
              <a:rPr lang="de-DE" sz="1050" dirty="0"/>
              <a:t>/recht-steuern/wem-gehoert-das-affen-selfie-die-urheber-rechte-13086137.html </a:t>
            </a:r>
          </a:p>
        </p:txBody>
      </p:sp>
    </p:spTree>
    <p:extLst>
      <p:ext uri="{BB962C8B-B14F-4D97-AF65-F5344CB8AC3E}">
        <p14:creationId xmlns:p14="http://schemas.microsoft.com/office/powerpoint/2010/main" val="301459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1.2. Copyright Law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385763" y="1175134"/>
            <a:ext cx="8373201" cy="469352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+mn-l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+mn-lt"/>
              </a:rPr>
              <a:t>Germany</a:t>
            </a:r>
            <a:endParaRPr lang="en-US" sz="2200" b="1" dirty="0">
              <a:latin typeface="+mn-l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BUT: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Photographs recorded by an automated recording process </a:t>
            </a:r>
            <a:r>
              <a:rPr lang="en-US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can be protected </a:t>
            </a: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by the related right, sec. 72 Copyright Act</a:t>
            </a:r>
            <a:b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provided </a:t>
            </a: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that minimum level of technical merits due to the programming of the recording </a:t>
            </a:r>
            <a:r>
              <a:rPr lang="en-US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technique</a:t>
            </a: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20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LG Berlin GRUR 1990, 270) </a:t>
            </a:r>
            <a:endParaRPr lang="en-US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276" y="479411"/>
            <a:ext cx="2979816" cy="231634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6895696" y="1829354"/>
            <a:ext cx="39256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err="1"/>
              <a:t>Author</a:t>
            </a:r>
            <a:r>
              <a:rPr lang="fr-FR" sz="1100" dirty="0"/>
              <a:t>: Jacques </a:t>
            </a:r>
            <a:r>
              <a:rPr lang="fr-FR" sz="1100" dirty="0" err="1"/>
              <a:t>Descloitres</a:t>
            </a:r>
            <a:r>
              <a:rPr lang="fr-FR" sz="1100" dirty="0"/>
              <a:t>, MODIS Land Rapid </a:t>
            </a:r>
            <a:r>
              <a:rPr lang="fr-FR" sz="1100" dirty="0" err="1"/>
              <a:t>Response</a:t>
            </a:r>
            <a:r>
              <a:rPr lang="fr-FR" sz="1100" dirty="0"/>
              <a:t> Team, NASA/GSFC, Public Domain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8306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1.2. Copyright Law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302635" y="866376"/>
            <a:ext cx="8373201" cy="469352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+mn-lt"/>
              </a:rPr>
              <a:t>United Kingdom</a:t>
            </a:r>
            <a:endParaRPr lang="en-US" sz="2200" b="1" dirty="0">
              <a:latin typeface="+mn-l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s. 9 CDPA 1988 Authorship of work</a:t>
            </a:r>
            <a:r>
              <a:rPr lang="en-US" sz="22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2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3) In the case of a literary, dramatic, musical or artistic work which is </a:t>
            </a:r>
            <a:r>
              <a:rPr lang="en-US" sz="2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computer-generated,</a:t>
            </a: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the author shall be taken to be the person by whom the arrangements necessary for the creation of the work are undertaken.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s. 178 CDPA 1988 Minor </a:t>
            </a:r>
            <a:r>
              <a:rPr lang="en-US" sz="22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definitions</a:t>
            </a:r>
            <a:br>
              <a:rPr lang="en-US" sz="22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computer-generated”, in relation to a work, means that the work is generated by computer in circumstances such that there is </a:t>
            </a:r>
            <a:r>
              <a:rPr lang="en-US" sz="2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 human author </a:t>
            </a: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of the </a:t>
            </a:r>
            <a:r>
              <a:rPr lang="en-US" sz="22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en-US" sz="220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2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73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1.2. Copyright Law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385763" y="1175134"/>
            <a:ext cx="8373201" cy="469352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Status Quo: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“Works” created by AI without sufficient human involvement will be ineligible for copyright protection under EU acquis;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Disputed how substantial the human input needs to be in order to enjoy copyright protection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Lesser degree of human involvement needed </a:t>
            </a: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with regard to related rights</a:t>
            </a:r>
            <a:r>
              <a:rPr lang="en-US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US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US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83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/>
              <a:t>1.3.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Sui Generis Right (Database Directive 96/9)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385763" y="1175134"/>
            <a:ext cx="8590071" cy="4693527"/>
          </a:xfrm>
        </p:spPr>
        <p:txBody>
          <a:bodyPr/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Art. 7 (1) Database Directive</a:t>
            </a:r>
          </a:p>
          <a:p>
            <a:pPr marL="7389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substantial investment in either the obtaining, verification or presentation of the contents</a:t>
            </a:r>
          </a:p>
          <a:p>
            <a:pPr marL="7389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Maker of the database?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Art. 1 (2) Database Directive: </a:t>
            </a:r>
          </a:p>
          <a:p>
            <a:pPr marL="714375" lvl="4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collection of independent works, data or other materials arranged in a systematic or methodical way and individually accessible by electronic or other 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means</a:t>
            </a:r>
          </a:p>
          <a:p>
            <a:pPr marL="714375" lvl="4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Database </a:t>
            </a: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Protection </a:t>
            </a:r>
            <a:r>
              <a:rPr lang="en-US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for: - Maps </a:t>
            </a:r>
            <a:r>
              <a:rPr lang="de-DE" sz="24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✔ </a:t>
            </a:r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- </a:t>
            </a:r>
            <a:r>
              <a:rPr lang="en-US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Films? - Sound </a:t>
            </a: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recordings?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feil nach rechts 3"/>
          <p:cNvSpPr/>
          <p:nvPr/>
        </p:nvSpPr>
        <p:spPr>
          <a:xfrm>
            <a:off x="385762" y="5465378"/>
            <a:ext cx="286905" cy="11561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82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sz="2000" dirty="0"/>
              <a:t>Current Legal Framework: IP Protection for products generated by AI?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b="1" dirty="0"/>
              <a:t>Arguments against and in favour of IP-Protection of AI generated output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Adjusting the current IP Law system – Options and Challenges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000" dirty="0" err="1"/>
              <a:t>Authorship</a:t>
            </a:r>
            <a:r>
              <a:rPr lang="de-DE" sz="2000" dirty="0"/>
              <a:t> and Inventorship: </a:t>
            </a:r>
            <a:r>
              <a:rPr lang="de-DE" sz="2000" dirty="0" err="1"/>
              <a:t>Does</a:t>
            </a:r>
            <a:r>
              <a:rPr lang="de-DE" sz="2000" dirty="0"/>
              <a:t> AI </a:t>
            </a:r>
            <a:r>
              <a:rPr lang="de-DE" sz="2000" dirty="0" err="1"/>
              <a:t>Shift</a:t>
            </a:r>
            <a:r>
              <a:rPr lang="de-DE" sz="2000" dirty="0"/>
              <a:t> </a:t>
            </a:r>
            <a:r>
              <a:rPr lang="de-DE" sz="2000" dirty="0" err="1"/>
              <a:t>Paradigms</a:t>
            </a:r>
            <a:r>
              <a:rPr lang="de-DE" sz="2000" dirty="0"/>
              <a:t>? 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028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</a:t>
            </a:r>
            <a:r>
              <a:rPr lang="en-GB" dirty="0"/>
              <a:t>Arguments against and in favour of IP-Protection of AI generated output</a:t>
            </a:r>
            <a:br>
              <a:rPr lang="en-GB" dirty="0"/>
            </a:br>
            <a:r>
              <a:rPr lang="de-DE" dirty="0"/>
              <a:t> 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de-DE" sz="2000" b="1" dirty="0"/>
              <a:t>On </a:t>
            </a:r>
            <a:r>
              <a:rPr lang="de-DE" sz="2000" b="1" dirty="0" err="1"/>
              <a:t>the</a:t>
            </a:r>
            <a:r>
              <a:rPr lang="de-DE" sz="2000" b="1" dirty="0"/>
              <a:t> </a:t>
            </a:r>
            <a:r>
              <a:rPr lang="de-DE" sz="2000" b="1" dirty="0" err="1"/>
              <a:t>one</a:t>
            </a:r>
            <a:r>
              <a:rPr lang="de-DE" sz="2000" b="1" dirty="0"/>
              <a:t> </a:t>
            </a:r>
            <a:r>
              <a:rPr lang="de-DE" sz="2000" b="1" dirty="0" err="1"/>
              <a:t>hand</a:t>
            </a:r>
            <a:r>
              <a:rPr lang="de-DE" sz="2000" b="1" dirty="0"/>
              <a:t>…</a:t>
            </a:r>
            <a:endParaRPr lang="en-GB" sz="20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AI is not susceptible of incentives which are provided by IP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IP Rights on AI generated outcome </a:t>
            </a:r>
            <a:r>
              <a:rPr lang="en-GB" sz="2000" smtClean="0"/>
              <a:t>might </a:t>
            </a:r>
            <a:r>
              <a:rPr lang="en-GB" sz="2000"/>
              <a:t>foster market concentration </a:t>
            </a:r>
            <a:r>
              <a:rPr lang="de-DE" sz="2000"/>
              <a:t>and might </a:t>
            </a:r>
            <a:r>
              <a:rPr lang="de-DE" sz="2000" smtClean="0"/>
              <a:t>stifle </a:t>
            </a:r>
            <a:r>
              <a:rPr lang="de-DE" sz="2000"/>
              <a:t>entry of new ventures into market</a:t>
            </a:r>
            <a:endParaRPr lang="en-GB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smtClean="0"/>
              <a:t>might </a:t>
            </a:r>
            <a:r>
              <a:rPr lang="en-GB" sz="2000" dirty="0"/>
              <a:t>have negative impacts on human incentives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000" smtClean="0"/>
              <a:t>other </a:t>
            </a:r>
            <a:r>
              <a:rPr lang="de-DE" sz="2000" dirty="0" err="1"/>
              <a:t>tools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stimulating</a:t>
            </a:r>
            <a:r>
              <a:rPr lang="de-DE" sz="2000" dirty="0"/>
              <a:t> </a:t>
            </a:r>
            <a:r>
              <a:rPr lang="de-DE" sz="2000" dirty="0" err="1"/>
              <a:t>investments</a:t>
            </a:r>
            <a:r>
              <a:rPr lang="de-DE" sz="2000" dirty="0"/>
              <a:t> </a:t>
            </a:r>
            <a:r>
              <a:rPr lang="de-DE" sz="2000" dirty="0" err="1"/>
              <a:t>might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sufficiant</a:t>
            </a:r>
            <a:r>
              <a:rPr lang="de-DE" sz="2000" dirty="0"/>
              <a:t>,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example</a:t>
            </a:r>
            <a:r>
              <a:rPr lang="de-DE" sz="2000" dirty="0"/>
              <a:t> „</a:t>
            </a:r>
            <a:r>
              <a:rPr lang="de-DE" sz="2000" dirty="0" err="1"/>
              <a:t>first</a:t>
            </a:r>
            <a:r>
              <a:rPr lang="de-DE" sz="2000" dirty="0"/>
              <a:t>–</a:t>
            </a:r>
            <a:r>
              <a:rPr lang="de-DE" sz="2000" dirty="0" err="1"/>
              <a:t>mover</a:t>
            </a:r>
            <a:r>
              <a:rPr lang="de-DE" sz="2000" dirty="0"/>
              <a:t>-advantage“</a:t>
            </a:r>
          </a:p>
          <a:p>
            <a:r>
              <a:rPr lang="de-DE" sz="2000" b="1" smtClean="0"/>
              <a:t>On </a:t>
            </a:r>
            <a:r>
              <a:rPr lang="de-DE" sz="2000" b="1" dirty="0"/>
              <a:t>the </a:t>
            </a:r>
            <a:r>
              <a:rPr lang="de-DE" sz="2000" b="1" dirty="0" err="1"/>
              <a:t>other</a:t>
            </a:r>
            <a:r>
              <a:rPr lang="de-DE" sz="2000" b="1" dirty="0"/>
              <a:t> </a:t>
            </a:r>
            <a:r>
              <a:rPr lang="de-DE" sz="2000" b="1" dirty="0" err="1"/>
              <a:t>hand</a:t>
            </a:r>
            <a:r>
              <a:rPr lang="de-DE" sz="2000" b="1" dirty="0"/>
              <a:t>…</a:t>
            </a:r>
            <a:endParaRPr lang="en-GB" sz="20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IP Rights might be necessary to stimulate investments in AI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Patents might be necessary to </a:t>
            </a:r>
            <a:r>
              <a:rPr lang="de-DE" sz="2000" dirty="0" err="1"/>
              <a:t>incentivize</a:t>
            </a:r>
            <a:r>
              <a:rPr lang="de-DE" sz="2000" dirty="0"/>
              <a:t> </a:t>
            </a:r>
            <a:r>
              <a:rPr lang="de-DE" sz="2000" dirty="0" err="1"/>
              <a:t>disclosure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dissemination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those</a:t>
            </a:r>
            <a:r>
              <a:rPr lang="de-DE" sz="2000" dirty="0"/>
              <a:t> </a:t>
            </a:r>
            <a:r>
              <a:rPr lang="de-DE" sz="2000" dirty="0" err="1"/>
              <a:t>inventions</a:t>
            </a:r>
            <a:r>
              <a:rPr lang="de-DE" sz="2000" dirty="0"/>
              <a:t> </a:t>
            </a:r>
            <a:r>
              <a:rPr lang="de-DE" sz="2000" dirty="0" err="1"/>
              <a:t>as</a:t>
            </a:r>
            <a:r>
              <a:rPr lang="de-DE" sz="2000" dirty="0"/>
              <a:t> </a:t>
            </a:r>
            <a:r>
              <a:rPr lang="de-DE" sz="2000" dirty="0" err="1"/>
              <a:t>well</a:t>
            </a:r>
            <a:r>
              <a:rPr lang="de-DE" sz="2000" dirty="0"/>
              <a:t> </a:t>
            </a:r>
            <a:r>
              <a:rPr lang="de-DE" sz="2000" dirty="0" err="1"/>
              <a:t>as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disclose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use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AI</a:t>
            </a:r>
          </a:p>
        </p:txBody>
      </p:sp>
    </p:spTree>
    <p:extLst>
      <p:ext uri="{BB962C8B-B14F-4D97-AF65-F5344CB8AC3E}">
        <p14:creationId xmlns:p14="http://schemas.microsoft.com/office/powerpoint/2010/main" val="73358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sz="2000" dirty="0"/>
              <a:t>Current Legal Framework: IP Protection for products generated by AI?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Arguments against and in favour of IP-Protection of AI generated outcome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b="1" dirty="0"/>
              <a:t>Adjusting the current IP Law system – Options and Challenges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000" dirty="0" err="1"/>
              <a:t>Authorship</a:t>
            </a:r>
            <a:r>
              <a:rPr lang="de-DE" sz="2000" dirty="0"/>
              <a:t> and Inventorship: </a:t>
            </a:r>
            <a:r>
              <a:rPr lang="de-DE" sz="2000" dirty="0" err="1"/>
              <a:t>Does</a:t>
            </a:r>
            <a:r>
              <a:rPr lang="de-DE" sz="2000" dirty="0"/>
              <a:t> AI </a:t>
            </a:r>
            <a:r>
              <a:rPr lang="de-DE" sz="2000" dirty="0" err="1"/>
              <a:t>Shift</a:t>
            </a:r>
            <a:r>
              <a:rPr lang="de-DE" sz="2000" dirty="0"/>
              <a:t> </a:t>
            </a:r>
            <a:r>
              <a:rPr lang="de-DE" sz="2000" dirty="0" err="1"/>
              <a:t>Paradigms</a:t>
            </a:r>
            <a:r>
              <a:rPr lang="de-DE" sz="2000" dirty="0"/>
              <a:t>?</a:t>
            </a:r>
            <a:endParaRPr lang="en-GB" sz="2000" b="1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67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3.1. </a:t>
            </a:r>
            <a:r>
              <a:rPr lang="en-GB" dirty="0"/>
              <a:t>Reform Options in Copyright Law</a:t>
            </a:r>
            <a:r>
              <a:rPr lang="de-DE" dirty="0"/>
              <a:t>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385764" y="1484313"/>
            <a:ext cx="8054044" cy="4249738"/>
          </a:xfrm>
        </p:spPr>
        <p:txBody>
          <a:bodyPr/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GB" sz="2200" dirty="0"/>
              <a:t>Integration of AI-“works” into Copyright Regime </a:t>
            </a:r>
            <a:br>
              <a:rPr lang="en-GB" sz="2200" dirty="0"/>
            </a:br>
            <a:r>
              <a:rPr lang="en-GB" sz="2200" dirty="0"/>
              <a:t>= radical change of copyright regime</a:t>
            </a:r>
            <a:endParaRPr lang="de-DE" sz="2200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GB" sz="2200" dirty="0"/>
              <a:t>No Legislative Actions: AI-“works” = public domain, if not protected by database right</a:t>
            </a:r>
            <a:endParaRPr lang="de-DE" sz="2200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GB" sz="2200" dirty="0"/>
              <a:t>Creation of a “Robot Copyright”, Related Right” or Sui Generis Protection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/>
              <a:t>	- </a:t>
            </a:r>
            <a:r>
              <a:rPr lang="en-GB" sz="2000" dirty="0"/>
              <a:t>prerequisites for protection?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/>
              <a:t>	- right ownership? </a:t>
            </a:r>
            <a:r>
              <a:rPr lang="en-GB" sz="2000" dirty="0" err="1"/>
              <a:t>ePersons</a:t>
            </a:r>
            <a:r>
              <a:rPr lang="en-GB" sz="2000" dirty="0"/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/>
              <a:t>	- scope of protection?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407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3.2. A different </a:t>
            </a:r>
            <a:r>
              <a:rPr lang="de-DE" dirty="0" err="1"/>
              <a:t>regime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AI </a:t>
            </a:r>
            <a:r>
              <a:rPr lang="de-DE" dirty="0" err="1"/>
              <a:t>generated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Distinct  IP right could be better adjusted to the peculiarities of AI, e.g. with regard to scope and duration of protection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BUT: For 3</a:t>
            </a:r>
            <a:r>
              <a:rPr lang="en-GB" sz="2200" baseline="30000" dirty="0"/>
              <a:t>rd</a:t>
            </a:r>
            <a:r>
              <a:rPr lang="en-GB" sz="2200" dirty="0"/>
              <a:t> parties impossible to distinguish between human creator and AI?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Obligation to disclose the use of AI? Possibility to verify and to enforce this obligation?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031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200" dirty="0"/>
              <a:t>Current Legal Framework: IP Protection for products generated by AI?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200" dirty="0"/>
              <a:t>Arguments against and in favour of IP-Protection for AI generated output</a:t>
            </a:r>
            <a:endParaRPr lang="en-GB" sz="2200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200" dirty="0"/>
              <a:t>Adjusting the current IP Law system – Options and Challenges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DE" sz="2200" dirty="0" err="1"/>
              <a:t>Authorship</a:t>
            </a:r>
            <a:r>
              <a:rPr lang="de-DE" sz="2200" dirty="0"/>
              <a:t> and Inventorship: </a:t>
            </a:r>
            <a:r>
              <a:rPr lang="de-DE" sz="2200" dirty="0" err="1"/>
              <a:t>Does</a:t>
            </a:r>
            <a:r>
              <a:rPr lang="de-DE" sz="2200" dirty="0"/>
              <a:t> AI </a:t>
            </a:r>
            <a:r>
              <a:rPr lang="de-DE" sz="2200" dirty="0" err="1"/>
              <a:t>Shift</a:t>
            </a:r>
            <a:r>
              <a:rPr lang="de-DE" sz="2200" dirty="0"/>
              <a:t> </a:t>
            </a:r>
            <a:r>
              <a:rPr lang="de-DE" sz="2200" dirty="0" err="1"/>
              <a:t>Paradigms</a:t>
            </a:r>
            <a:r>
              <a:rPr lang="de-DE" sz="2200" dirty="0"/>
              <a:t>?</a:t>
            </a:r>
            <a:endParaRPr lang="en-GB" sz="2200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143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3.3. </a:t>
            </a:r>
            <a:r>
              <a:rPr lang="de-DE" dirty="0" err="1"/>
              <a:t>Adjusting</a:t>
            </a:r>
            <a:r>
              <a:rPr lang="de-DE" dirty="0"/>
              <a:t> Patent Law?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/>
              <a:t>Certain adjustments worth to think about: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(Re-)establishing inventorship for companies?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Reducing the duration of patent protection?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Publication of patent application earlier than 18 month after priority date?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Rethinking limits of patent protection and requirements for compulsory licenses?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Rethinking requirements for patent specifications to make them more concise and better interpretable?</a:t>
            </a:r>
          </a:p>
        </p:txBody>
      </p:sp>
    </p:spTree>
    <p:extLst>
      <p:ext uri="{BB962C8B-B14F-4D97-AF65-F5344CB8AC3E}">
        <p14:creationId xmlns:p14="http://schemas.microsoft.com/office/powerpoint/2010/main" val="3939082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sz="2000" dirty="0"/>
              <a:t>Current Legal Framework: IP Protection for products generated by AI?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Arguments against and in favour of IP-Protection of AI generated outcome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Adjusting the current IP Law system – Options and Challenges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000" b="1" dirty="0" err="1"/>
              <a:t>Authorship</a:t>
            </a:r>
            <a:r>
              <a:rPr lang="de-DE" sz="2000" b="1" dirty="0"/>
              <a:t> and Inventorship: </a:t>
            </a:r>
            <a:r>
              <a:rPr lang="de-DE" sz="2000" b="1" dirty="0" err="1"/>
              <a:t>Does</a:t>
            </a:r>
            <a:r>
              <a:rPr lang="de-DE" sz="2000" b="1" dirty="0"/>
              <a:t> AI </a:t>
            </a:r>
            <a:r>
              <a:rPr lang="de-DE" sz="2000" b="1" dirty="0" err="1"/>
              <a:t>Shift</a:t>
            </a:r>
            <a:r>
              <a:rPr lang="de-DE" sz="2000" b="1" dirty="0"/>
              <a:t> </a:t>
            </a:r>
            <a:r>
              <a:rPr lang="de-DE" sz="2000" b="1" dirty="0" err="1"/>
              <a:t>Paradigms</a:t>
            </a:r>
            <a:r>
              <a:rPr lang="de-DE" sz="2000" b="1" dirty="0"/>
              <a:t>?</a:t>
            </a:r>
            <a:endParaRPr lang="en-GB" sz="2000" b="1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044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</a:t>
            </a:r>
            <a:r>
              <a:rPr lang="de-DE" dirty="0" err="1"/>
              <a:t>Authorship</a:t>
            </a:r>
            <a:r>
              <a:rPr lang="de-DE" dirty="0"/>
              <a:t> and </a:t>
            </a:r>
            <a:r>
              <a:rPr lang="de-DE" dirty="0" err="1"/>
              <a:t>Inventorship</a:t>
            </a:r>
            <a:r>
              <a:rPr lang="de-DE" dirty="0"/>
              <a:t>: </a:t>
            </a:r>
            <a:r>
              <a:rPr lang="de-DE" dirty="0" err="1"/>
              <a:t>Does</a:t>
            </a:r>
            <a:r>
              <a:rPr lang="de-DE" dirty="0"/>
              <a:t> AI </a:t>
            </a:r>
            <a:r>
              <a:rPr lang="de-DE" dirty="0" err="1"/>
              <a:t>Shift</a:t>
            </a:r>
            <a:r>
              <a:rPr lang="de-DE" dirty="0"/>
              <a:t> </a:t>
            </a:r>
            <a:r>
              <a:rPr lang="de-DE" dirty="0" err="1"/>
              <a:t>Paradigms</a:t>
            </a:r>
            <a:r>
              <a:rPr lang="de-DE" dirty="0"/>
              <a:t>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385764" y="1515845"/>
            <a:ext cx="8054044" cy="4249738"/>
          </a:xfrm>
        </p:spPr>
        <p:txBody>
          <a:bodyPr/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de-DE" sz="2200" dirty="0"/>
              <a:t>From a </a:t>
            </a:r>
            <a:r>
              <a:rPr lang="de-DE" sz="2200" dirty="0" err="1"/>
              <a:t>practical</a:t>
            </a:r>
            <a:r>
              <a:rPr lang="de-DE" sz="2200" dirty="0"/>
              <a:t> </a:t>
            </a:r>
            <a:r>
              <a:rPr lang="de-DE" sz="2200" dirty="0" err="1"/>
              <a:t>point</a:t>
            </a:r>
            <a:r>
              <a:rPr lang="de-DE" sz="2200" dirty="0"/>
              <a:t> of </a:t>
            </a:r>
            <a:r>
              <a:rPr lang="de-DE" sz="2200" dirty="0" err="1"/>
              <a:t>view</a:t>
            </a:r>
            <a:r>
              <a:rPr lang="de-DE" sz="2200" dirty="0"/>
              <a:t>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200" b="1" dirty="0"/>
              <a:t>	Copyright Law</a:t>
            </a:r>
            <a:r>
              <a:rPr lang="de-DE" sz="2200" dirty="0"/>
              <a:t>: </a:t>
            </a:r>
            <a:r>
              <a:rPr lang="en-GB" sz="2200" dirty="0">
                <a:solidFill>
                  <a:schemeClr val="tx1"/>
                </a:solidFill>
              </a:rPr>
              <a:t>If AI becomes state of the art, </a:t>
            </a:r>
          </a:p>
          <a:p>
            <a:pPr lvl="4">
              <a:lnSpc>
                <a:spcPct val="107000"/>
              </a:lnSpc>
              <a:spcAft>
                <a:spcPts val="800"/>
              </a:spcAft>
            </a:pPr>
            <a:r>
              <a:rPr lang="de-DE" sz="1800" dirty="0" err="1" smtClean="0"/>
              <a:t>Considerable</a:t>
            </a:r>
            <a:r>
              <a:rPr lang="de-DE" sz="1800" dirty="0" smtClean="0"/>
              <a:t> </a:t>
            </a:r>
            <a:r>
              <a:rPr lang="de-DE" sz="1800" dirty="0" err="1"/>
              <a:t>competition</a:t>
            </a:r>
            <a:r>
              <a:rPr lang="de-DE" sz="1800" dirty="0"/>
              <a:t> for human 	works,  e.g. </a:t>
            </a:r>
            <a:r>
              <a:rPr lang="de-DE" sz="1800" dirty="0" err="1"/>
              <a:t>translations</a:t>
            </a:r>
            <a:r>
              <a:rPr lang="de-DE" sz="1800" dirty="0"/>
              <a:t>, </a:t>
            </a:r>
            <a:r>
              <a:rPr lang="en-GB" sz="1800" dirty="0"/>
              <a:t>jingles, graphic design, </a:t>
            </a:r>
            <a:r>
              <a:rPr lang="en-GB" sz="1800" dirty="0" smtClean="0"/>
              <a:t>…</a:t>
            </a:r>
            <a:br>
              <a:rPr lang="en-GB" sz="1800" dirty="0" smtClean="0"/>
            </a:br>
            <a:endParaRPr lang="en-GB" sz="1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chemeClr val="tx1"/>
                </a:solidFill>
              </a:rPr>
              <a:t>	</a:t>
            </a:r>
            <a:r>
              <a:rPr lang="en-GB" sz="2200" b="1" dirty="0">
                <a:solidFill>
                  <a:schemeClr val="tx1"/>
                </a:solidFill>
              </a:rPr>
              <a:t>Patent Law</a:t>
            </a:r>
            <a:r>
              <a:rPr lang="en-GB" sz="2200" dirty="0">
                <a:solidFill>
                  <a:schemeClr val="tx1"/>
                </a:solidFill>
              </a:rPr>
              <a:t>: If AI becomes state of the art, </a:t>
            </a:r>
          </a:p>
          <a:p>
            <a:pPr lvl="4">
              <a:lnSpc>
                <a:spcPct val="107000"/>
              </a:lnSpc>
              <a:spcAft>
                <a:spcPts val="800"/>
              </a:spcAft>
            </a:pPr>
            <a:r>
              <a:rPr lang="en-GB" sz="1800" dirty="0"/>
              <a:t>The bar for inventiveness will be raised.</a:t>
            </a:r>
          </a:p>
          <a:p>
            <a:pPr lvl="4">
              <a:lnSpc>
                <a:spcPct val="107000"/>
              </a:lnSpc>
              <a:spcAft>
                <a:spcPts val="800"/>
              </a:spcAft>
            </a:pPr>
            <a:r>
              <a:rPr lang="en-GB" sz="1800" dirty="0"/>
              <a:t>The state of the art will become more uncertain and less obvious.</a:t>
            </a:r>
          </a:p>
          <a:p>
            <a:pPr lvl="4">
              <a:lnSpc>
                <a:spcPct val="107000"/>
              </a:lnSpc>
              <a:spcAft>
                <a:spcPts val="800"/>
              </a:spcAft>
            </a:pPr>
            <a:r>
              <a:rPr lang="en-GB" sz="1800" dirty="0"/>
              <a:t>Examiners might need knowledge of the capabilities of current AI.</a:t>
            </a:r>
          </a:p>
          <a:p>
            <a:pPr lvl="4">
              <a:lnSpc>
                <a:spcPct val="107000"/>
              </a:lnSpc>
              <a:spcAft>
                <a:spcPts val="800"/>
              </a:spcAft>
            </a:pPr>
            <a:r>
              <a:rPr lang="en-GB" sz="1800" dirty="0"/>
              <a:t>AI might be kept secret to avoid non-inventiveness of their output.</a:t>
            </a:r>
          </a:p>
        </p:txBody>
      </p:sp>
    </p:spTree>
    <p:extLst>
      <p:ext uri="{BB962C8B-B14F-4D97-AF65-F5344CB8AC3E}">
        <p14:creationId xmlns:p14="http://schemas.microsoft.com/office/powerpoint/2010/main" val="1045891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</a:t>
            </a:r>
            <a:r>
              <a:rPr lang="de-DE" dirty="0" err="1"/>
              <a:t>Authorship</a:t>
            </a:r>
            <a:r>
              <a:rPr lang="de-DE" dirty="0"/>
              <a:t> and </a:t>
            </a:r>
            <a:r>
              <a:rPr lang="de-DE" dirty="0" err="1"/>
              <a:t>Inventorship</a:t>
            </a:r>
            <a:r>
              <a:rPr lang="de-DE" dirty="0"/>
              <a:t>: </a:t>
            </a:r>
            <a:r>
              <a:rPr lang="de-DE" dirty="0" err="1"/>
              <a:t>Does</a:t>
            </a:r>
            <a:r>
              <a:rPr lang="de-DE" dirty="0"/>
              <a:t> AI </a:t>
            </a:r>
            <a:r>
              <a:rPr lang="de-DE" dirty="0" err="1"/>
              <a:t>Shift</a:t>
            </a:r>
            <a:r>
              <a:rPr lang="de-DE" dirty="0"/>
              <a:t> </a:t>
            </a:r>
            <a:r>
              <a:rPr lang="de-DE" dirty="0" err="1"/>
              <a:t>Paradigms</a:t>
            </a:r>
            <a:r>
              <a:rPr lang="de-DE" dirty="0"/>
              <a:t>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385764" y="1484313"/>
            <a:ext cx="8054044" cy="4249738"/>
          </a:xfrm>
        </p:spPr>
        <p:txBody>
          <a:bodyPr/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de-DE" sz="2200" dirty="0"/>
              <a:t>The Legal Concept of </a:t>
            </a:r>
            <a:r>
              <a:rPr lang="de-DE" sz="2200" dirty="0" err="1"/>
              <a:t>Inventorship</a:t>
            </a:r>
            <a:r>
              <a:rPr lang="de-DE" sz="2200" dirty="0"/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200" b="1" dirty="0">
                <a:solidFill>
                  <a:schemeClr val="tx1"/>
                </a:solidFill>
              </a:rPr>
              <a:t>Patent Law: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200" dirty="0"/>
              <a:t>	</a:t>
            </a:r>
            <a:r>
              <a:rPr lang="de-DE" sz="2200" dirty="0" err="1"/>
              <a:t>If</a:t>
            </a:r>
            <a:r>
              <a:rPr lang="de-DE" sz="2200" dirty="0"/>
              <a:t> Patent law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encompass</a:t>
            </a:r>
            <a:r>
              <a:rPr lang="de-DE" sz="2200" dirty="0"/>
              <a:t> AI-</a:t>
            </a:r>
            <a:r>
              <a:rPr lang="de-DE" sz="2200" dirty="0" err="1"/>
              <a:t>generated</a:t>
            </a:r>
            <a:r>
              <a:rPr lang="de-DE" sz="2200" dirty="0"/>
              <a:t> </a:t>
            </a:r>
            <a:r>
              <a:rPr lang="de-DE" sz="2200" dirty="0" err="1"/>
              <a:t>inventions</a:t>
            </a:r>
            <a:r>
              <a:rPr lang="de-DE" sz="2200" dirty="0"/>
              <a:t>, 	minimal human </a:t>
            </a:r>
            <a:r>
              <a:rPr lang="de-DE" sz="2200" dirty="0" err="1"/>
              <a:t>involvement</a:t>
            </a:r>
            <a:r>
              <a:rPr lang="de-DE" sz="2200" dirty="0"/>
              <a:t> </a:t>
            </a:r>
            <a:r>
              <a:rPr lang="de-DE" sz="2200" dirty="0" err="1"/>
              <a:t>needed</a:t>
            </a:r>
            <a:r>
              <a:rPr lang="de-DE" sz="2200" dirty="0"/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200" dirty="0"/>
              <a:t>	</a:t>
            </a:r>
            <a:r>
              <a:rPr lang="de-DE" sz="2200" dirty="0" err="1"/>
              <a:t>Identification</a:t>
            </a:r>
            <a:r>
              <a:rPr lang="de-DE" sz="2200" dirty="0"/>
              <a:t> of </a:t>
            </a:r>
            <a:r>
              <a:rPr lang="de-DE" sz="2200" dirty="0" err="1"/>
              <a:t>invention</a:t>
            </a:r>
            <a:r>
              <a:rPr lang="de-DE" sz="2200" dirty="0"/>
              <a:t> </a:t>
            </a:r>
            <a:r>
              <a:rPr lang="de-DE" sz="2200" dirty="0" err="1"/>
              <a:t>sufficient</a:t>
            </a:r>
            <a:endParaRPr lang="de-DE" sz="22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38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</a:t>
            </a:r>
            <a:r>
              <a:rPr lang="de-DE" dirty="0" err="1"/>
              <a:t>Authorship</a:t>
            </a:r>
            <a:r>
              <a:rPr lang="de-DE" dirty="0"/>
              <a:t> and </a:t>
            </a:r>
            <a:r>
              <a:rPr lang="de-DE" dirty="0" err="1"/>
              <a:t>Inventorship</a:t>
            </a:r>
            <a:r>
              <a:rPr lang="de-DE" dirty="0"/>
              <a:t>: </a:t>
            </a:r>
            <a:r>
              <a:rPr lang="de-DE" dirty="0" err="1"/>
              <a:t>Does</a:t>
            </a:r>
            <a:r>
              <a:rPr lang="de-DE" dirty="0"/>
              <a:t> AI </a:t>
            </a:r>
            <a:r>
              <a:rPr lang="de-DE" dirty="0" err="1"/>
              <a:t>Shift</a:t>
            </a:r>
            <a:r>
              <a:rPr lang="de-DE" dirty="0"/>
              <a:t> </a:t>
            </a:r>
            <a:r>
              <a:rPr lang="de-DE" dirty="0" err="1"/>
              <a:t>Paradigms</a:t>
            </a:r>
            <a:r>
              <a:rPr lang="de-DE" dirty="0"/>
              <a:t>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395287" y="1326658"/>
            <a:ext cx="8054044" cy="4249738"/>
          </a:xfrm>
        </p:spPr>
        <p:txBody>
          <a:bodyPr/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de-DE" sz="2200" dirty="0"/>
              <a:t>The Legal Concept of </a:t>
            </a:r>
            <a:r>
              <a:rPr lang="de-DE" sz="2200" dirty="0" err="1"/>
              <a:t>Authorship</a:t>
            </a:r>
            <a:r>
              <a:rPr lang="de-DE" sz="2200" dirty="0"/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200" b="1" dirty="0"/>
              <a:t>Copyright Law: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de-DE" sz="2200" dirty="0" err="1"/>
              <a:t>If</a:t>
            </a:r>
            <a:r>
              <a:rPr lang="de-DE" sz="2200" dirty="0"/>
              <a:t> </a:t>
            </a:r>
            <a:r>
              <a:rPr lang="de-DE" sz="2200" dirty="0" err="1"/>
              <a:t>integration</a:t>
            </a:r>
            <a:r>
              <a:rPr lang="de-DE" sz="2200" dirty="0"/>
              <a:t> of IP protection for AI-works </a:t>
            </a:r>
            <a:r>
              <a:rPr lang="de-DE" sz="2200" dirty="0" err="1"/>
              <a:t>into</a:t>
            </a:r>
            <a:r>
              <a:rPr lang="de-DE" sz="2200" dirty="0"/>
              <a:t> </a:t>
            </a:r>
            <a:r>
              <a:rPr lang="de-DE" sz="2200" dirty="0" err="1"/>
              <a:t>current</a:t>
            </a:r>
            <a:r>
              <a:rPr lang="de-DE" sz="2200" dirty="0"/>
              <a:t> copyright </a:t>
            </a:r>
            <a:r>
              <a:rPr lang="de-DE" sz="2200" dirty="0" err="1"/>
              <a:t>regime</a:t>
            </a:r>
            <a:r>
              <a:rPr lang="de-DE" sz="2200" dirty="0"/>
              <a:t>: </a:t>
            </a:r>
            <a:br>
              <a:rPr lang="de-DE" sz="2200" dirty="0"/>
            </a:br>
            <a:r>
              <a:rPr lang="de-DE" sz="2200" dirty="0" err="1"/>
              <a:t>Shift</a:t>
            </a:r>
            <a:r>
              <a:rPr lang="de-DE" sz="2200" dirty="0"/>
              <a:t> of </a:t>
            </a:r>
            <a:r>
              <a:rPr lang="de-DE" sz="2200" dirty="0" err="1"/>
              <a:t>Paradigms</a:t>
            </a:r>
            <a:r>
              <a:rPr lang="de-DE" sz="2200" dirty="0"/>
              <a:t>, </a:t>
            </a:r>
            <a:r>
              <a:rPr lang="de-DE" sz="2200" dirty="0" err="1"/>
              <a:t>since</a:t>
            </a:r>
            <a:r>
              <a:rPr lang="de-DE" sz="2200" dirty="0"/>
              <a:t> </a:t>
            </a:r>
            <a:r>
              <a:rPr lang="de-DE" sz="2200" dirty="0" err="1"/>
              <a:t>adjustments</a:t>
            </a:r>
            <a:r>
              <a:rPr lang="de-DE" sz="2200" dirty="0"/>
              <a:t> </a:t>
            </a:r>
            <a:r>
              <a:rPr lang="de-DE" sz="2200" dirty="0" err="1"/>
              <a:t>necessary</a:t>
            </a:r>
            <a:r>
              <a:rPr lang="de-DE" sz="2200" dirty="0"/>
              <a:t>, e.g. </a:t>
            </a:r>
            <a:r>
              <a:rPr lang="de-DE" sz="2200" dirty="0" err="1"/>
              <a:t>term</a:t>
            </a:r>
            <a:r>
              <a:rPr lang="de-DE" sz="2200" dirty="0"/>
              <a:t> of protection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de-DE" sz="2200" dirty="0" err="1"/>
              <a:t>If</a:t>
            </a:r>
            <a:r>
              <a:rPr lang="de-DE" sz="2200" dirty="0"/>
              <a:t> separate or </a:t>
            </a:r>
            <a:r>
              <a:rPr lang="de-DE" sz="2200" dirty="0" err="1"/>
              <a:t>no</a:t>
            </a:r>
            <a:r>
              <a:rPr lang="de-DE" sz="2200" dirty="0"/>
              <a:t> IP Protection for AI Works, </a:t>
            </a:r>
            <a:br>
              <a:rPr lang="de-DE" sz="2200" dirty="0"/>
            </a:br>
            <a:r>
              <a:rPr lang="de-DE" sz="2200" dirty="0"/>
              <a:t>legal </a:t>
            </a:r>
            <a:r>
              <a:rPr lang="de-DE" sz="2200" dirty="0" err="1"/>
              <a:t>concept</a:t>
            </a:r>
            <a:r>
              <a:rPr lang="de-DE" sz="2200" dirty="0"/>
              <a:t> of </a:t>
            </a:r>
            <a:r>
              <a:rPr lang="de-DE" sz="2200" dirty="0" err="1"/>
              <a:t>authorship</a:t>
            </a:r>
            <a:r>
              <a:rPr lang="de-DE" sz="2200" dirty="0"/>
              <a:t>  </a:t>
            </a:r>
            <a:r>
              <a:rPr lang="de-DE" sz="2200" dirty="0" err="1"/>
              <a:t>unaffected</a:t>
            </a:r>
            <a:r>
              <a:rPr lang="de-DE" sz="2200" dirty="0"/>
              <a:t> </a:t>
            </a:r>
            <a:r>
              <a:rPr lang="de-DE" sz="2200" dirty="0" err="1"/>
              <a:t>for</a:t>
            </a:r>
            <a:r>
              <a:rPr lang="de-DE" sz="2200" dirty="0"/>
              <a:t> </a:t>
            </a:r>
            <a:r>
              <a:rPr lang="de-DE" sz="2200" dirty="0" err="1"/>
              <a:t>now</a:t>
            </a:r>
            <a:r>
              <a:rPr lang="de-DE" sz="2200" dirty="0"/>
              <a:t>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de-DE" sz="2200" dirty="0"/>
              <a:t>But need </a:t>
            </a:r>
            <a:r>
              <a:rPr lang="de-DE" sz="2200" dirty="0" err="1"/>
              <a:t>for</a:t>
            </a:r>
            <a:r>
              <a:rPr lang="de-DE" sz="2200" dirty="0"/>
              <a:t> </a:t>
            </a:r>
            <a:r>
              <a:rPr lang="de-DE" sz="2200" dirty="0" err="1"/>
              <a:t>justifying</a:t>
            </a:r>
            <a:r>
              <a:rPr lang="de-DE" sz="2200" dirty="0"/>
              <a:t> copyright </a:t>
            </a:r>
            <a:r>
              <a:rPr lang="de-DE" sz="2200" dirty="0" err="1"/>
              <a:t>protection</a:t>
            </a:r>
            <a:r>
              <a:rPr lang="de-DE" sz="2200" dirty="0"/>
              <a:t> </a:t>
            </a:r>
            <a:r>
              <a:rPr lang="de-DE" sz="2200" dirty="0" err="1"/>
              <a:t>for</a:t>
            </a:r>
            <a:r>
              <a:rPr lang="de-DE" sz="2200" dirty="0"/>
              <a:t> human </a:t>
            </a:r>
            <a:r>
              <a:rPr lang="de-DE" sz="2200" dirty="0" err="1"/>
              <a:t>works</a:t>
            </a:r>
            <a:r>
              <a:rPr lang="de-DE" sz="2200" dirty="0"/>
              <a:t> </a:t>
            </a:r>
            <a:r>
              <a:rPr lang="de-DE" sz="2200" dirty="0" err="1"/>
              <a:t>grows</a:t>
            </a:r>
            <a:r>
              <a:rPr lang="de-DE" sz="2200" dirty="0"/>
              <a:t>, </a:t>
            </a:r>
            <a:r>
              <a:rPr lang="de-DE" sz="2200" dirty="0" err="1"/>
              <a:t>if</a:t>
            </a:r>
            <a:r>
              <a:rPr lang="de-DE" sz="2200" dirty="0"/>
              <a:t> AI-“</a:t>
            </a:r>
            <a:r>
              <a:rPr lang="de-DE" sz="2200" dirty="0" err="1"/>
              <a:t>work“s</a:t>
            </a:r>
            <a:r>
              <a:rPr lang="de-DE" sz="2200" dirty="0"/>
              <a:t> </a:t>
            </a:r>
            <a:r>
              <a:rPr lang="de-DE" sz="2200" dirty="0" err="1"/>
              <a:t>are</a:t>
            </a:r>
            <a:r>
              <a:rPr lang="de-DE" sz="2200" dirty="0"/>
              <a:t> </a:t>
            </a:r>
            <a:r>
              <a:rPr lang="de-DE" sz="2200" dirty="0" err="1"/>
              <a:t>perceived</a:t>
            </a:r>
            <a:r>
              <a:rPr lang="de-DE" sz="2200" dirty="0"/>
              <a:t> to </a:t>
            </a:r>
            <a:r>
              <a:rPr lang="de-DE" sz="2200" dirty="0" err="1"/>
              <a:t>be</a:t>
            </a:r>
            <a:r>
              <a:rPr lang="de-DE" sz="2200" dirty="0"/>
              <a:t> „</a:t>
            </a:r>
            <a:r>
              <a:rPr lang="de-DE" sz="2200" dirty="0" err="1"/>
              <a:t>better</a:t>
            </a:r>
            <a:r>
              <a:rPr lang="de-DE" sz="2200" dirty="0"/>
              <a:t>“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de-DE" sz="2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89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200" b="1" dirty="0"/>
              <a:t>Current Legal Framework: IP Protection for products generated by AI?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200" dirty="0"/>
              <a:t>Arguments against and in favour of IP-Protection of AI generated output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200" dirty="0"/>
              <a:t>Adjusting the current IP Law system – Options and Challenges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DE" sz="2200" dirty="0" err="1"/>
              <a:t>Authorship</a:t>
            </a:r>
            <a:r>
              <a:rPr lang="de-DE" sz="2200" dirty="0"/>
              <a:t> and Inventorship: </a:t>
            </a:r>
            <a:r>
              <a:rPr lang="de-DE" sz="2200" dirty="0" err="1"/>
              <a:t>Does</a:t>
            </a:r>
            <a:r>
              <a:rPr lang="de-DE" sz="2200" dirty="0"/>
              <a:t> AI </a:t>
            </a:r>
            <a:r>
              <a:rPr lang="de-DE" sz="2200" dirty="0" err="1"/>
              <a:t>Shift</a:t>
            </a:r>
            <a:r>
              <a:rPr lang="de-DE" sz="2200" dirty="0"/>
              <a:t> </a:t>
            </a:r>
            <a:r>
              <a:rPr lang="de-DE" sz="2200" dirty="0" err="1"/>
              <a:t>Paradigms</a:t>
            </a:r>
            <a:r>
              <a:rPr lang="de-DE" sz="2200" dirty="0"/>
              <a:t>?</a:t>
            </a:r>
            <a:endParaRPr lang="en-GB" sz="2200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de-DE" sz="20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783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1.1. Patent Law</a:t>
            </a:r>
            <a:br>
              <a:rPr lang="en-GB" dirty="0"/>
            </a:b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385398" y="812883"/>
            <a:ext cx="3218497" cy="662146"/>
          </a:xfrm>
        </p:spPr>
        <p:txBody>
          <a:bodyPr/>
          <a:lstStyle/>
          <a:p>
            <a:r>
              <a:rPr lang="de-DE" sz="2800" b="1" dirty="0"/>
              <a:t>„Invention“</a:t>
            </a:r>
            <a:endParaRPr lang="en-GB" sz="2800" b="1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3179445" y="793689"/>
            <a:ext cx="3218497" cy="74072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indent="-324000" algn="l" defTabSz="914400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6000" indent="-216000" algn="l" defTabSz="914400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6000" indent="-179388" algn="l" defTabSz="914400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dirty="0"/>
              <a:t>„</a:t>
            </a:r>
            <a:r>
              <a:rPr lang="de-DE" sz="2800" b="1" dirty="0" err="1"/>
              <a:t>Inventive</a:t>
            </a:r>
            <a:r>
              <a:rPr lang="de-DE" sz="2800" b="1" dirty="0"/>
              <a:t> </a:t>
            </a:r>
            <a:r>
              <a:rPr lang="de-DE" sz="2800" b="1" dirty="0" err="1"/>
              <a:t>Step</a:t>
            </a:r>
            <a:r>
              <a:rPr lang="de-DE" sz="2800" b="1" dirty="0"/>
              <a:t>“</a:t>
            </a:r>
            <a:endParaRPr lang="en-GB" sz="2800" b="1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385399" y="1514320"/>
            <a:ext cx="8373201" cy="377115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indent="-324000" algn="l" defTabSz="914400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6000" indent="-216000" algn="l" defTabSz="914400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6000" indent="-179388" algn="l" defTabSz="914400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+mn-lt"/>
                <a:cs typeface="Arial" panose="020B0604020202020204" pitchFamily="34" charset="0"/>
              </a:rPr>
              <a:t>use of AI might be kept undisclosed</a:t>
            </a:r>
          </a:p>
          <a:p>
            <a:pPr marL="2857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200" dirty="0">
                <a:latin typeface="+mn-lt"/>
                <a:cs typeface="Arial" panose="020B0604020202020204" pitchFamily="34" charset="0"/>
              </a:rPr>
              <a:t>Patent Acts do not require or establish a particular threshold of </a:t>
            </a:r>
            <a:r>
              <a:rPr lang="en-GB" sz="2200">
                <a:latin typeface="+mn-lt"/>
                <a:cs typeface="Arial" panose="020B0604020202020204" pitchFamily="34" charset="0"/>
              </a:rPr>
              <a:t>human </a:t>
            </a:r>
            <a:r>
              <a:rPr lang="en-GB" sz="2200" smtClean="0">
                <a:latin typeface="+mn-lt"/>
                <a:cs typeface="Arial" panose="020B0604020202020204" pitchFamily="34" charset="0"/>
              </a:rPr>
              <a:t>input:</a:t>
            </a:r>
          </a:p>
          <a:p>
            <a:pPr marL="180000" lvl="4" indent="0">
              <a:buNone/>
            </a:pPr>
            <a:r>
              <a:rPr lang="de-DE" sz="2000">
                <a:latin typeface="+mn-lt"/>
                <a:cs typeface="Arial" panose="020B0604020202020204" pitchFamily="34" charset="0"/>
              </a:rPr>
              <a:t>	</a:t>
            </a:r>
            <a:r>
              <a:rPr lang="de-DE" sz="2000" smtClean="0">
                <a:latin typeface="+mn-lt"/>
                <a:cs typeface="Arial" panose="020B0604020202020204" pitchFamily="34" charset="0"/>
              </a:rPr>
              <a:t>„</a:t>
            </a:r>
            <a:r>
              <a:rPr lang="en-GB" sz="2000" i="1" smtClean="0">
                <a:latin typeface="+mn-lt"/>
                <a:cs typeface="Arial" panose="020B0604020202020204" pitchFamily="34" charset="0"/>
              </a:rPr>
              <a:t>An </a:t>
            </a:r>
            <a:r>
              <a:rPr lang="en-GB" sz="2000" i="1">
                <a:latin typeface="+mn-lt"/>
                <a:cs typeface="Arial" panose="020B0604020202020204" pitchFamily="34" charset="0"/>
              </a:rPr>
              <a:t>invention shall be considered as involving an inventive step </a:t>
            </a:r>
            <a:r>
              <a:rPr lang="en-GB" sz="2000" i="1" smtClean="0">
                <a:latin typeface="+mn-lt"/>
                <a:cs typeface="Arial" panose="020B0604020202020204" pitchFamily="34" charset="0"/>
              </a:rPr>
              <a:t>	if</a:t>
            </a:r>
            <a:r>
              <a:rPr lang="en-GB" sz="2000" i="1">
                <a:latin typeface="+mn-lt"/>
                <a:cs typeface="Arial" panose="020B0604020202020204" pitchFamily="34" charset="0"/>
              </a:rPr>
              <a:t>, having regard to the </a:t>
            </a:r>
            <a:r>
              <a:rPr lang="en-GB" sz="2000" b="1" i="1">
                <a:latin typeface="+mn-lt"/>
                <a:cs typeface="Arial" panose="020B0604020202020204" pitchFamily="34" charset="0"/>
              </a:rPr>
              <a:t>state of the art</a:t>
            </a:r>
            <a:r>
              <a:rPr lang="en-GB" sz="2000" i="1">
                <a:latin typeface="+mn-lt"/>
                <a:cs typeface="Arial" panose="020B0604020202020204" pitchFamily="34" charset="0"/>
              </a:rPr>
              <a:t>, it is </a:t>
            </a:r>
            <a:r>
              <a:rPr lang="en-GB" sz="2000" b="1" i="1">
                <a:latin typeface="+mn-lt"/>
                <a:cs typeface="Arial" panose="020B0604020202020204" pitchFamily="34" charset="0"/>
              </a:rPr>
              <a:t>not obvious </a:t>
            </a:r>
            <a:r>
              <a:rPr lang="en-GB" sz="2000" i="1">
                <a:latin typeface="+mn-lt"/>
                <a:cs typeface="Arial" panose="020B0604020202020204" pitchFamily="34" charset="0"/>
              </a:rPr>
              <a:t>to a </a:t>
            </a:r>
            <a:r>
              <a:rPr lang="en-GB" sz="2000" i="1" smtClean="0">
                <a:latin typeface="+mn-lt"/>
                <a:cs typeface="Arial" panose="020B0604020202020204" pitchFamily="34" charset="0"/>
              </a:rPr>
              <a:t>	</a:t>
            </a:r>
            <a:r>
              <a:rPr lang="en-GB" sz="2000" b="1" i="1" smtClean="0">
                <a:latin typeface="+mn-lt"/>
                <a:cs typeface="Arial" panose="020B0604020202020204" pitchFamily="34" charset="0"/>
              </a:rPr>
              <a:t>person </a:t>
            </a:r>
            <a:r>
              <a:rPr lang="en-GB" sz="2000" b="1" i="1">
                <a:latin typeface="+mn-lt"/>
                <a:cs typeface="Arial" panose="020B0604020202020204" pitchFamily="34" charset="0"/>
              </a:rPr>
              <a:t>skilled in the art</a:t>
            </a:r>
            <a:r>
              <a:rPr lang="en-GB" sz="2000" i="1" smtClean="0">
                <a:latin typeface="+mn-lt"/>
                <a:cs typeface="Arial" panose="020B0604020202020204" pitchFamily="34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smtClean="0">
                <a:latin typeface="+mn-lt"/>
                <a:cs typeface="Arial" panose="020B0604020202020204" pitchFamily="34" charset="0"/>
              </a:rPr>
              <a:t>requirements </a:t>
            </a:r>
            <a:r>
              <a:rPr lang="en-GB" sz="2200" dirty="0">
                <a:latin typeface="+mn-lt"/>
                <a:cs typeface="Arial" panose="020B0604020202020204" pitchFamily="34" charset="0"/>
              </a:rPr>
              <a:t>of “invention” and “inventive step” are highly objectified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+mn-lt"/>
                <a:cs typeface="Arial" panose="020B0604020202020204" pitchFamily="34" charset="0"/>
              </a:rPr>
              <a:t>enrichment of </a:t>
            </a:r>
            <a:r>
              <a:rPr lang="en-GB" sz="2200" dirty="0" smtClean="0">
                <a:latin typeface="+mn-lt"/>
                <a:cs typeface="Arial" panose="020B0604020202020204" pitchFamily="34" charset="0"/>
              </a:rPr>
              <a:t>the technical </a:t>
            </a:r>
            <a:r>
              <a:rPr lang="en-GB" sz="2200" dirty="0">
                <a:latin typeface="+mn-lt"/>
                <a:cs typeface="Arial" panose="020B0604020202020204" pitchFamily="34" charset="0"/>
              </a:rPr>
              <a:t>state of the art by disseminating useful information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+mn-lt"/>
                <a:cs typeface="Arial" panose="020B0604020202020204" pitchFamily="34" charset="0"/>
              </a:rPr>
              <a:t>still a human being who put the AI purposively into action </a:t>
            </a:r>
            <a:r>
              <a:rPr lang="en-GB" sz="2200">
                <a:latin typeface="+mn-lt"/>
                <a:cs typeface="Arial" panose="020B0604020202020204" pitchFamily="34" charset="0"/>
              </a:rPr>
              <a:t>and </a:t>
            </a:r>
            <a:r>
              <a:rPr lang="en-GB" sz="2200" smtClean="0">
                <a:latin typeface="+mn-lt"/>
                <a:cs typeface="Arial" panose="020B0604020202020204" pitchFamily="34" charset="0"/>
              </a:rPr>
              <a:t>recognise </a:t>
            </a:r>
            <a:r>
              <a:rPr lang="en-GB" sz="2200" dirty="0">
                <a:latin typeface="+mn-lt"/>
                <a:cs typeface="Arial" panose="020B0604020202020204" pitchFamily="34" charset="0"/>
              </a:rPr>
              <a:t>and understand </a:t>
            </a:r>
            <a:r>
              <a:rPr lang="en-GB" sz="2200">
                <a:latin typeface="+mn-lt"/>
                <a:cs typeface="Arial" panose="020B0604020202020204" pitchFamily="34" charset="0"/>
              </a:rPr>
              <a:t>the </a:t>
            </a:r>
            <a:r>
              <a:rPr lang="en-GB" sz="2200" smtClean="0">
                <a:latin typeface="+mn-lt"/>
                <a:cs typeface="Arial" panose="020B0604020202020204" pitchFamily="34" charset="0"/>
              </a:rPr>
              <a:t>output </a:t>
            </a:r>
            <a:r>
              <a:rPr lang="en-GB" sz="2200" dirty="0">
                <a:latin typeface="+mn-lt"/>
                <a:cs typeface="Arial" panose="020B0604020202020204" pitchFamily="34" charset="0"/>
              </a:rPr>
              <a:t>= AI as a tool</a:t>
            </a:r>
          </a:p>
        </p:txBody>
      </p:sp>
    </p:spTree>
    <p:extLst>
      <p:ext uri="{BB962C8B-B14F-4D97-AF65-F5344CB8AC3E}">
        <p14:creationId xmlns:p14="http://schemas.microsoft.com/office/powerpoint/2010/main" val="357040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1.1. Patent Law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395287" y="1417573"/>
            <a:ext cx="8373201" cy="3341371"/>
          </a:xfrm>
        </p:spPr>
        <p:txBody>
          <a:bodyPr/>
          <a:lstStyle/>
          <a:p>
            <a:pPr marL="285750" indent="-285750">
              <a:lnSpc>
                <a:spcPct val="107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i="1" smtClean="0"/>
              <a:t>“The </a:t>
            </a:r>
            <a:r>
              <a:rPr lang="en-GB" sz="2200" i="1"/>
              <a:t>right to a European patent shall belong to the </a:t>
            </a:r>
            <a:r>
              <a:rPr lang="en-GB" sz="2200" b="1" i="1"/>
              <a:t>inventor </a:t>
            </a:r>
            <a:r>
              <a:rPr lang="en-GB" sz="2200" i="1" smtClean="0"/>
              <a:t>...”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smtClean="0"/>
              <a:t>depends </a:t>
            </a:r>
            <a:r>
              <a:rPr lang="en-GB" sz="2200" dirty="0"/>
              <a:t>on the precise </a:t>
            </a:r>
            <a:r>
              <a:rPr lang="en-GB" sz="2200" b="1"/>
              <a:t>intellectual</a:t>
            </a:r>
            <a:r>
              <a:rPr lang="en-GB" sz="2200"/>
              <a:t> </a:t>
            </a:r>
            <a:r>
              <a:rPr lang="en-GB" sz="2200" smtClean="0"/>
              <a:t>input</a:t>
            </a:r>
            <a:endParaRPr lang="en-GB" sz="2200" dirty="0"/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however, reduced requirements if it would be otherwise not possible to identify an inventor at all</a:t>
            </a:r>
          </a:p>
          <a:p>
            <a:pPr marL="681750" lvl="1" indent="-285750">
              <a:lnSpc>
                <a:spcPct val="107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for </a:t>
            </a:r>
            <a:r>
              <a:rPr lang="en-GB" sz="2200"/>
              <a:t>example </a:t>
            </a:r>
            <a:r>
              <a:rPr lang="en-GB" sz="2200" smtClean="0"/>
              <a:t>if </a:t>
            </a:r>
            <a:r>
              <a:rPr lang="en-GB" sz="2200" dirty="0"/>
              <a:t>two inventors found the invention by pure chance but without inventive intellectual input</a:t>
            </a:r>
          </a:p>
          <a:p>
            <a:pPr marL="681750" lvl="1" indent="-285750">
              <a:lnSpc>
                <a:spcPct val="107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allocation of the patent is separated from the requirement of inventive step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Patent offices do not verify the declaration of inventorship in the application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395287" y="799437"/>
            <a:ext cx="3186631" cy="131222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indent="-324000" algn="l" defTabSz="914400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6000" indent="-216000" algn="l" defTabSz="914400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6000" indent="-179388" algn="l" defTabSz="914400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dirty="0"/>
              <a:t>„Inventor“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48810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1.2. Copyright Law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385763" y="1175134"/>
            <a:ext cx="8373201" cy="4693527"/>
          </a:xfrm>
        </p:spPr>
        <p:txBody>
          <a:bodyPr/>
          <a:lstStyle/>
          <a:p>
            <a:r>
              <a:rPr lang="en-US" sz="2200" b="1" dirty="0"/>
              <a:t>EU Copyright Law: Acquis</a:t>
            </a:r>
          </a:p>
          <a:p>
            <a:endParaRPr lang="en-US" sz="2200" b="1" dirty="0"/>
          </a:p>
          <a:p>
            <a:r>
              <a:rPr lang="en-US" sz="2200" i="1" dirty="0"/>
              <a:t>Article 2 Computer Programs Directive </a:t>
            </a:r>
            <a:r>
              <a:rPr lang="en-US" sz="2200" i="1" dirty="0" smtClean="0"/>
              <a:t>2009/24: </a:t>
            </a:r>
          </a:p>
          <a:p>
            <a:r>
              <a:rPr lang="en-US" sz="2200" dirty="0" smtClean="0"/>
              <a:t>Authorship </a:t>
            </a:r>
            <a:r>
              <a:rPr lang="en-US" sz="2200" dirty="0"/>
              <a:t>of computer programs</a:t>
            </a:r>
          </a:p>
          <a:p>
            <a:r>
              <a:rPr lang="en-US" sz="2200" dirty="0"/>
              <a:t>1. The author of a computer program shall be the </a:t>
            </a:r>
            <a:r>
              <a:rPr lang="en-US" sz="2200" b="1" dirty="0"/>
              <a:t>natural person </a:t>
            </a:r>
            <a:r>
              <a:rPr lang="en-US" sz="2200" dirty="0"/>
              <a:t>or group of </a:t>
            </a:r>
            <a:r>
              <a:rPr lang="en-US" sz="2200" b="1" dirty="0"/>
              <a:t>natural persons </a:t>
            </a:r>
            <a:r>
              <a:rPr lang="en-US" sz="2200" dirty="0"/>
              <a:t>who has created the program or, where the legislation of the Member State permits, the </a:t>
            </a:r>
            <a:r>
              <a:rPr lang="en-US" sz="2200" b="1" dirty="0"/>
              <a:t>legal person </a:t>
            </a:r>
            <a:r>
              <a:rPr lang="en-US" sz="2200" dirty="0"/>
              <a:t>designated as the rightholder by that legislation.</a:t>
            </a:r>
          </a:p>
          <a:p>
            <a:endParaRPr lang="en-US" sz="2200" dirty="0"/>
          </a:p>
          <a:p>
            <a:r>
              <a:rPr lang="en-US" sz="2200" dirty="0"/>
              <a:t>See also </a:t>
            </a:r>
            <a:r>
              <a:rPr lang="en-US" sz="2200" i="1" dirty="0"/>
              <a:t>Art. 4 Database Directive</a:t>
            </a:r>
            <a:r>
              <a:rPr lang="en-US" sz="2200" dirty="0"/>
              <a:t>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43204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1.2. Copyright Law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395287" y="1177488"/>
            <a:ext cx="8373201" cy="4249738"/>
          </a:xfrm>
        </p:spPr>
        <p:txBody>
          <a:bodyPr/>
          <a:lstStyle/>
          <a:p>
            <a:r>
              <a:rPr lang="en-US" sz="2200" b="1" dirty="0"/>
              <a:t>EU Copyright Law: Acquis</a:t>
            </a:r>
          </a:p>
          <a:p>
            <a:endParaRPr lang="en-US" sz="2200" b="1" dirty="0"/>
          </a:p>
          <a:p>
            <a:r>
              <a:rPr lang="en-US" sz="2200" dirty="0"/>
              <a:t>Art. 1 (3) Software Directive</a:t>
            </a:r>
          </a:p>
          <a:p>
            <a:r>
              <a:rPr lang="en-US" sz="2200" dirty="0"/>
              <a:t>Art. 3 Database Directive	</a:t>
            </a:r>
          </a:p>
          <a:p>
            <a:r>
              <a:rPr lang="en-US" sz="2200" dirty="0"/>
              <a:t>Art. 6 Directive 2006/116:</a:t>
            </a:r>
          </a:p>
          <a:p>
            <a:endParaRPr lang="en-US" sz="2200" dirty="0"/>
          </a:p>
          <a:p>
            <a:pPr>
              <a:spcAft>
                <a:spcPts val="600"/>
              </a:spcAft>
            </a:pPr>
            <a:r>
              <a:rPr lang="en-US" sz="2200" dirty="0"/>
              <a:t>Rec. 16 Directive 2006/116 :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A photographic work within the meaning of the Berne Convention is to be considered original if it is the </a:t>
            </a:r>
            <a:r>
              <a:rPr lang="en-US" sz="2200" b="1" dirty="0"/>
              <a:t>author's own intellectual creation reflecting his personality</a:t>
            </a:r>
            <a:r>
              <a:rPr lang="en-US" sz="2200" dirty="0"/>
              <a:t>, no other criteria such as merit or purpose being taken into account.</a:t>
            </a:r>
          </a:p>
        </p:txBody>
      </p:sp>
      <p:sp>
        <p:nvSpPr>
          <p:cNvPr id="4" name="Rechteck 3"/>
          <p:cNvSpPr/>
          <p:nvPr/>
        </p:nvSpPr>
        <p:spPr>
          <a:xfrm>
            <a:off x="5370787" y="2403167"/>
            <a:ext cx="3156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en-US" sz="2200" dirty="0">
                <a:solidFill>
                  <a:srgbClr val="00305E"/>
                </a:solidFill>
                <a:latin typeface="Open Sans" panose="020B0606030504020204" pitchFamily="34" charset="0"/>
              </a:rPr>
              <a:t>author's own intellectual creation</a:t>
            </a:r>
          </a:p>
        </p:txBody>
      </p:sp>
      <p:sp>
        <p:nvSpPr>
          <p:cNvPr id="5" name="Geschweifte Klammer rechts 4"/>
          <p:cNvSpPr/>
          <p:nvPr/>
        </p:nvSpPr>
        <p:spPr>
          <a:xfrm>
            <a:off x="4577125" y="2023280"/>
            <a:ext cx="383758" cy="1529217"/>
          </a:xfrm>
          <a:prstGeom prst="rightBrac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362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1.2. Copyright Law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385763" y="1310674"/>
            <a:ext cx="8373201" cy="4693527"/>
          </a:xfrm>
        </p:spPr>
        <p:txBody>
          <a:bodyPr/>
          <a:lstStyle/>
          <a:p>
            <a:r>
              <a:rPr lang="en-US" sz="2200" b="1" dirty="0"/>
              <a:t>EU Copyright Law: </a:t>
            </a:r>
            <a:r>
              <a:rPr lang="en-US" sz="2200" b="1" dirty="0" smtClean="0"/>
              <a:t>Acquis</a:t>
            </a:r>
            <a:br>
              <a:rPr lang="en-US" sz="2200" b="1" dirty="0" smtClean="0"/>
            </a:b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GB" sz="22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Court </a:t>
            </a:r>
            <a:r>
              <a:rPr lang="en-GB" sz="22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of Justice, C-145/10, para 88 ff. – </a:t>
            </a:r>
            <a:r>
              <a:rPr lang="en-GB" sz="2200" i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Painer</a:t>
            </a:r>
            <a:r>
              <a:rPr lang="en-GB" sz="22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/Standard:</a:t>
            </a:r>
            <a:endParaRPr lang="de-DE" sz="2200" i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“(...) an intellectual creation is an author’s own if it reflects the </a:t>
            </a:r>
            <a:r>
              <a:rPr lang="en-GB" sz="2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author’s personality</a:t>
            </a:r>
            <a:r>
              <a:rPr lang="en-GB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e-DE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That is the case if the author was able to express his creative abilities in the production of the work by making free and creative choices (…)</a:t>
            </a:r>
            <a:endParaRPr lang="de-DE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By making those various choices, the author of a portrait photograph can stamp the work created with his </a:t>
            </a:r>
            <a:r>
              <a:rPr lang="en-GB" sz="2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‘personal touch’.</a:t>
            </a:r>
            <a:r>
              <a:rPr lang="en-GB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de-DE" sz="2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7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1.2. Copyright Law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385763" y="1947028"/>
            <a:ext cx="8373201" cy="469352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+mn-lt"/>
              </a:rPr>
              <a:t>Germany</a:t>
            </a:r>
            <a:endParaRPr lang="en-US" sz="2200" b="1" dirty="0">
              <a:latin typeface="+mn-l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2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Sec</a:t>
            </a:r>
            <a:r>
              <a:rPr lang="en-US" sz="22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2 (2) Copyright Act</a:t>
            </a: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(2) Only the </a:t>
            </a:r>
            <a:r>
              <a:rPr lang="en-US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author’s </a:t>
            </a: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own intellectual creations constitute works within the meaning of this Act.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3753" y="341833"/>
            <a:ext cx="3970574" cy="310201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966865" y="3545294"/>
            <a:ext cx="3699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de-DE" sz="1400" dirty="0"/>
              <a:t>Carl </a:t>
            </a:r>
            <a:r>
              <a:rPr lang="en-US" altLang="de-DE" sz="1400" dirty="0" err="1"/>
              <a:t>Spitzweg</a:t>
            </a:r>
            <a:r>
              <a:rPr lang="en-US" altLang="de-DE" sz="1400" dirty="0"/>
              <a:t> (1808-1885): </a:t>
            </a:r>
            <a:r>
              <a:rPr lang="en-US" altLang="de-DE" sz="1400" dirty="0" smtClean="0"/>
              <a:t>Der </a:t>
            </a:r>
            <a:r>
              <a:rPr lang="en-US" altLang="de-DE" sz="1400" dirty="0" err="1"/>
              <a:t>arme</a:t>
            </a:r>
            <a:r>
              <a:rPr lang="en-US" altLang="de-DE" sz="1400" dirty="0"/>
              <a:t> </a:t>
            </a:r>
            <a:r>
              <a:rPr lang="en-US" altLang="de-DE" sz="1400" dirty="0" smtClean="0"/>
              <a:t>Poet (The poor Poet)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8982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8_Praesentationsvorlage_TUD_4zu3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2018_Präsentationsvorlage_TUD_4zu3.potx" id="{1C544723-7F2E-418A-9E3B-CED191FDBF2D}" vid="{87D4FD80-0831-4EA3-9991-881292BE93D6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2018_Praesentationsvorlage_TUD_4zu3</Template>
  <TotalTime>0</TotalTime>
  <Words>1069</Words>
  <Application>Microsoft Office PowerPoint</Application>
  <PresentationFormat>Bildschirmpräsentation (4:3)</PresentationFormat>
  <Paragraphs>163</Paragraphs>
  <Slides>24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1" baseType="lpstr">
      <vt:lpstr>Arial</vt:lpstr>
      <vt:lpstr>Open Sans</vt:lpstr>
      <vt:lpstr>Times New Roman</vt:lpstr>
      <vt:lpstr>Wingdings</vt:lpstr>
      <vt:lpstr>Symbol</vt:lpstr>
      <vt:lpstr>Calibri</vt:lpstr>
      <vt:lpstr>2018_Praesentationsvorlage_TUD_4zu3</vt:lpstr>
      <vt:lpstr>The Concept of Authorship and Inventorship Under Pressure:  Does AI Shift Paradigms? </vt:lpstr>
      <vt:lpstr>Overview</vt:lpstr>
      <vt:lpstr>Overview</vt:lpstr>
      <vt:lpstr>1.1. Patent Law </vt:lpstr>
      <vt:lpstr>1.1. Patent Law</vt:lpstr>
      <vt:lpstr>1.2. Copyright Law</vt:lpstr>
      <vt:lpstr>1.2. Copyright Law</vt:lpstr>
      <vt:lpstr>1.2. Copyright Law</vt:lpstr>
      <vt:lpstr>1.2. Copyright Law</vt:lpstr>
      <vt:lpstr>1.2. Copyright Law</vt:lpstr>
      <vt:lpstr>1.2. Copyright Law</vt:lpstr>
      <vt:lpstr>1.2. Copyright Law</vt:lpstr>
      <vt:lpstr>1.2. Copyright Law</vt:lpstr>
      <vt:lpstr>1.3. Sui Generis Right (Database Directive 96/9)</vt:lpstr>
      <vt:lpstr>Overview</vt:lpstr>
      <vt:lpstr>2. Arguments against and in favour of IP-Protection of AI generated output  </vt:lpstr>
      <vt:lpstr>Overview</vt:lpstr>
      <vt:lpstr>3.1. Reform Options in Copyright Law?</vt:lpstr>
      <vt:lpstr>3.2. A different regime for AI generated output?</vt:lpstr>
      <vt:lpstr>3.3. Adjusting Patent Law?</vt:lpstr>
      <vt:lpstr>Overview</vt:lpstr>
      <vt:lpstr>4. Authorship and Inventorship: Does AI Shift Paradigms?</vt:lpstr>
      <vt:lpstr>4. Authorship and Inventorship: Does AI Shift Paradigms?</vt:lpstr>
      <vt:lpstr>4. Authorship and Inventorship: Does AI Shift Paradigms?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concept of authorship and inventorship under pressure: does AI shift paradigms?</dc:title>
  <dc:creator>h</dc:creator>
  <cp:lastModifiedBy>Döpke, Martin</cp:lastModifiedBy>
  <cp:revision>116</cp:revision>
  <cp:lastPrinted>2018-06-02T04:59:45Z</cp:lastPrinted>
  <dcterms:created xsi:type="dcterms:W3CDTF">2018-05-14T05:54:34Z</dcterms:created>
  <dcterms:modified xsi:type="dcterms:W3CDTF">2018-06-05T17:03:04Z</dcterms:modified>
</cp:coreProperties>
</file>