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7" r:id="rId3"/>
    <p:sldId id="305" r:id="rId4"/>
    <p:sldId id="304" r:id="rId5"/>
    <p:sldId id="273" r:id="rId6"/>
    <p:sldId id="268" r:id="rId7"/>
    <p:sldId id="321" r:id="rId8"/>
    <p:sldId id="324" r:id="rId9"/>
    <p:sldId id="311" r:id="rId10"/>
    <p:sldId id="328" r:id="rId11"/>
    <p:sldId id="327" r:id="rId12"/>
    <p:sldId id="313" r:id="rId13"/>
    <p:sldId id="326" r:id="rId14"/>
    <p:sldId id="317" r:id="rId15"/>
    <p:sldId id="329" r:id="rId16"/>
    <p:sldId id="330" r:id="rId17"/>
    <p:sldId id="308" r:id="rId18"/>
  </p:sldIdLst>
  <p:sldSz cx="9144000" cy="5143500" type="screen16x9"/>
  <p:notesSz cx="6743700" cy="9880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6" autoAdjust="0"/>
  </p:normalViewPr>
  <p:slideViewPr>
    <p:cSldViewPr>
      <p:cViewPr>
        <p:scale>
          <a:sx n="60" d="100"/>
          <a:sy n="60" d="100"/>
        </p:scale>
        <p:origin x="-2214" y="-1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M53480\AppData\Local\Microsoft\Windows\Temporary%20Internet%20Files\Content.Outlook\86CBO559\data-19-03-2018.x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Sheet2!$G$38</c:f>
              <c:strCache>
                <c:ptCount val="1"/>
                <c:pt idx="0">
                  <c:v>Core AI</c:v>
                </c:pt>
              </c:strCache>
            </c:strRef>
          </c:tx>
          <c:marker>
            <c:symbol val="none"/>
          </c:marker>
          <c:cat>
            <c:numRef>
              <c:f>Sheet2!$F$39:$F$63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Sheet2!$G$39:$G$63</c:f>
              <c:numCache>
                <c:formatCode>General</c:formatCode>
                <c:ptCount val="25"/>
                <c:pt idx="0">
                  <c:v>141</c:v>
                </c:pt>
                <c:pt idx="1">
                  <c:v>139</c:v>
                </c:pt>
                <c:pt idx="2">
                  <c:v>115</c:v>
                </c:pt>
                <c:pt idx="3">
                  <c:v>81</c:v>
                </c:pt>
                <c:pt idx="4">
                  <c:v>100</c:v>
                </c:pt>
                <c:pt idx="5">
                  <c:v>83</c:v>
                </c:pt>
                <c:pt idx="6">
                  <c:v>56</c:v>
                </c:pt>
                <c:pt idx="7">
                  <c:v>68</c:v>
                </c:pt>
                <c:pt idx="8">
                  <c:v>91</c:v>
                </c:pt>
                <c:pt idx="9">
                  <c:v>77</c:v>
                </c:pt>
                <c:pt idx="10">
                  <c:v>130</c:v>
                </c:pt>
                <c:pt idx="11">
                  <c:v>163</c:v>
                </c:pt>
                <c:pt idx="12">
                  <c:v>144</c:v>
                </c:pt>
                <c:pt idx="13">
                  <c:v>129</c:v>
                </c:pt>
                <c:pt idx="14">
                  <c:v>95</c:v>
                </c:pt>
                <c:pt idx="15">
                  <c:v>138</c:v>
                </c:pt>
                <c:pt idx="16">
                  <c:v>158</c:v>
                </c:pt>
                <c:pt idx="17">
                  <c:v>110</c:v>
                </c:pt>
                <c:pt idx="18">
                  <c:v>163</c:v>
                </c:pt>
                <c:pt idx="19">
                  <c:v>121</c:v>
                </c:pt>
                <c:pt idx="20">
                  <c:v>126</c:v>
                </c:pt>
                <c:pt idx="21">
                  <c:v>164</c:v>
                </c:pt>
                <c:pt idx="22">
                  <c:v>188</c:v>
                </c:pt>
                <c:pt idx="23">
                  <c:v>257</c:v>
                </c:pt>
                <c:pt idx="24">
                  <c:v>327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92768"/>
        <c:axId val="55794304"/>
      </c:lineChart>
      <c:catAx>
        <c:axId val="557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7943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55794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5792768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70AB3-3E0C-491B-9555-B1CD0969D01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69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CA2B-C40C-4191-8C08-84226CB559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3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44A5A-B78F-4986-8ADF-27C194B5E6FC}" type="datetimeFigureOut">
              <a:rPr lang="de-DE" smtClean="0"/>
              <a:t>05.06.2018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2DDC-6754-447A-BD1E-E09DE7D4C4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76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10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70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700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98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9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62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1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41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25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7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5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70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2DDC-6754-447A-BD1E-E09DE7D4C4A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70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57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404955"/>
                </a:solidFill>
              </a:defRPr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1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21" y="3219451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802" y="3219451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19451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3706815" y="3219451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315" y="3219451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4" name="Straight Connector 3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600" y="270000"/>
            <a:ext cx="7846638" cy="811924"/>
          </a:xfrm>
        </p:spPr>
        <p:txBody>
          <a:bodyPr/>
          <a:lstStyle>
            <a:lvl1pPr rtl="0">
              <a:defRPr sz="2399"/>
            </a:lvl1pPr>
          </a:lstStyle>
          <a:p>
            <a:pPr rtl="0"/>
            <a:r>
              <a:rPr lang="en-US" sz="2400" b="1" i="0" u="none" strike="noStrike" kern="1200" baseline="0" dirty="0" smtClean="0">
                <a:solidFill>
                  <a:srgbClr val="404955"/>
                </a:solidFill>
                <a:latin typeface="Arial" panose="020B0604020202020204" pitchFamily="34" charset="0"/>
              </a:rPr>
              <a:t>Example content with a long headline that appears on two lines...</a:t>
            </a: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686176" y="1347990"/>
            <a:ext cx="7848000" cy="3384000"/>
          </a:xfrm>
        </p:spPr>
        <p:txBody>
          <a:bodyPr/>
          <a:lstStyle/>
          <a:p>
            <a:pPr marL="228600" lvl="0" indent="-228600">
              <a:tabLst>
                <a:tab pos="7800975" algn="r"/>
              </a:tabLst>
            </a:pPr>
            <a:r>
              <a:rPr lang="en-US" smtClean="0"/>
              <a:t>Click to edit Master text styles</a:t>
            </a:r>
          </a:p>
          <a:p>
            <a:pPr marL="228600" lvl="1" indent="-228600">
              <a:tabLst>
                <a:tab pos="7800975" algn="r"/>
              </a:tabLst>
            </a:pPr>
            <a:r>
              <a:rPr lang="en-US" smtClean="0"/>
              <a:t>Second level</a:t>
            </a:r>
          </a:p>
          <a:p>
            <a:pPr marL="228600" lvl="2" indent="-228600">
              <a:tabLst>
                <a:tab pos="7800975" algn="r"/>
              </a:tabLst>
            </a:pPr>
            <a:r>
              <a:rPr lang="en-US" smtClean="0"/>
              <a:t>Third level</a:t>
            </a:r>
          </a:p>
          <a:p>
            <a:pPr marL="228600" lvl="3" indent="-228600">
              <a:tabLst>
                <a:tab pos="7800975" algn="r"/>
              </a:tabLst>
            </a:pPr>
            <a:r>
              <a:rPr lang="en-US" smtClean="0"/>
              <a:t>Fourth level</a:t>
            </a:r>
          </a:p>
          <a:p>
            <a:pPr marL="228600" lvl="4" indent="-228600">
              <a:tabLst>
                <a:tab pos="7800975" algn="r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05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4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26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15988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64" y="1538643"/>
            <a:ext cx="7810362" cy="3193347"/>
          </a:xfrm>
        </p:spPr>
        <p:txBody>
          <a:bodyPr lIns="0" tIns="0" rIns="0" bIns="0"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6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399"/>
            <a:ext cx="3823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914399"/>
            <a:ext cx="3833334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40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48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4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0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20023" y="2158132"/>
            <a:ext cx="2304629" cy="1123366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marL="0" marR="0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5200878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53414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12337" y="986400"/>
            <a:ext cx="2520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69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018" y="2325994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84000" y="914400"/>
            <a:ext cx="24480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347999" y="990000"/>
            <a:ext cx="5184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56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501" y="2355726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000" y="990000"/>
            <a:ext cx="7848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29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7" y="1538645"/>
            <a:ext cx="7846938" cy="269937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9" y="971776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1" spc="0" baseline="0">
                <a:solidFill>
                  <a:srgbClr val="40495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66000" y="925200"/>
            <a:ext cx="7866000" cy="38052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C88FF51-E0CB-4C45-B9EC-9219422E10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6" name="Straight Connector 5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ts val="2800"/>
        </a:lnSpc>
        <a:spcBef>
          <a:spcPct val="0"/>
        </a:spcBef>
        <a:buNone/>
        <a:defRPr sz="2399" b="1" kern="1200" spc="0" baseline="0">
          <a:solidFill>
            <a:srgbClr val="4049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35" indent="-215935" algn="l" defTabSz="914126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1pPr>
      <a:lvl2pPr marL="43187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2pPr>
      <a:lvl3pPr marL="647805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3pPr>
      <a:lvl4pPr marL="86374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4pPr>
      <a:lvl5pPr marL="1079676" indent="-215935" algn="l" defTabSz="9871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5pPr>
      <a:lvl6pPr marL="251384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600" y="1916757"/>
            <a:ext cx="7556400" cy="430887"/>
          </a:xfrm>
        </p:spPr>
        <p:txBody>
          <a:bodyPr/>
          <a:lstStyle/>
          <a:p>
            <a:r>
              <a:rPr lang="en-GB" dirty="0" smtClean="0"/>
              <a:t>Patentability of AI related inventions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EPO perspective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wrap="square"/>
          <a:lstStyle/>
          <a:p>
            <a:r>
              <a:rPr lang="en-GB" dirty="0" smtClean="0"/>
              <a:t>Dr </a:t>
            </a:r>
            <a:r>
              <a:rPr lang="en-GB" dirty="0" err="1" smtClean="0"/>
              <a:t>Argyrios</a:t>
            </a:r>
            <a:r>
              <a:rPr lang="en-GB" dirty="0" smtClean="0"/>
              <a:t> Bailas / Dr Doris Thums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wrap="square"/>
          <a:lstStyle/>
          <a:p>
            <a:r>
              <a:rPr lang="en-GB" dirty="0" smtClean="0"/>
              <a:t>5 June 2018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 wrap="square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6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99542"/>
            <a:ext cx="7846638" cy="3816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No definition in patent law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Uniform understanding that it is a natural person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uthor who performed the creative act has moral rights to be acknowledged and mentioned</a:t>
            </a:r>
          </a:p>
          <a:p>
            <a:pPr lvl="2"/>
            <a:r>
              <a:rPr lang="en-GB" dirty="0"/>
              <a:t>s</a:t>
            </a:r>
            <a:r>
              <a:rPr lang="en-GB" dirty="0" smtClean="0"/>
              <a:t>ubstantive right to the invention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10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 – who is the inventor?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99542"/>
            <a:ext cx="7846638" cy="3816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/>
              <a:t>Can AI be the inventor?</a:t>
            </a:r>
          </a:p>
          <a:p>
            <a:endParaRPr lang="en-GB" dirty="0" smtClean="0"/>
          </a:p>
          <a:p>
            <a:r>
              <a:rPr lang="en-GB" dirty="0" smtClean="0"/>
              <a:t>Can </a:t>
            </a:r>
            <a:r>
              <a:rPr lang="en-GB" dirty="0"/>
              <a:t>an invention be seen as wholly generated by AI without human intervention</a:t>
            </a:r>
            <a:r>
              <a:rPr lang="en-GB" dirty="0" smtClean="0"/>
              <a:t>?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Is it important who </a:t>
            </a:r>
            <a:r>
              <a:rPr lang="en-GB" dirty="0"/>
              <a:t>triggered the </a:t>
            </a:r>
            <a:r>
              <a:rPr lang="en-GB" dirty="0" smtClean="0"/>
              <a:t>process?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11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 – AI and </a:t>
            </a:r>
            <a:r>
              <a:rPr lang="en-GB" dirty="0" err="1" smtClean="0"/>
              <a:t>inventorship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5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application shall disclose the invention in a manner for it to be carried out by a </a:t>
            </a:r>
            <a:r>
              <a:rPr lang="en-GB" dirty="0" smtClean="0"/>
              <a:t>person skilled in the art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An invention shall not be obvious to a person skilled in the art</a:t>
            </a:r>
            <a:br>
              <a:rPr lang="en-GB" dirty="0" smtClean="0"/>
            </a:br>
            <a:endParaRPr lang="en-GB" dirty="0"/>
          </a:p>
          <a:p>
            <a:r>
              <a:rPr lang="en-GB" dirty="0"/>
              <a:t>Effect of AI </a:t>
            </a:r>
            <a:r>
              <a:rPr lang="en-GB" dirty="0" smtClean="0"/>
              <a:t>and ML </a:t>
            </a:r>
            <a:endParaRPr lang="en-GB" dirty="0"/>
          </a:p>
          <a:p>
            <a:pPr lvl="1"/>
            <a:r>
              <a:rPr lang="en-GB" dirty="0" smtClean="0"/>
              <a:t>inventions </a:t>
            </a:r>
            <a:r>
              <a:rPr lang="en-GB" dirty="0"/>
              <a:t>involving AI or </a:t>
            </a:r>
            <a:r>
              <a:rPr lang="en-GB" dirty="0" smtClean="0"/>
              <a:t>ML </a:t>
            </a:r>
            <a:r>
              <a:rPr lang="en-GB" dirty="0"/>
              <a:t>may raise the </a:t>
            </a:r>
            <a:r>
              <a:rPr lang="en-GB" dirty="0" smtClean="0"/>
              <a:t>level of skills </a:t>
            </a:r>
            <a:r>
              <a:rPr lang="en-GB" dirty="0"/>
              <a:t>and knowledge of the skilled person and thus the level of inventive </a:t>
            </a:r>
            <a:r>
              <a:rPr lang="en-GB" dirty="0" smtClean="0"/>
              <a:t>step required</a:t>
            </a:r>
            <a:br>
              <a:rPr lang="en-GB" dirty="0" smtClean="0"/>
            </a:b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12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 – person skilled in the art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8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13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there a need to adapt the definition of a skilled person?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800" y="1491629"/>
            <a:ext cx="7846638" cy="3238769"/>
          </a:xfrm>
        </p:spPr>
        <p:txBody>
          <a:bodyPr/>
          <a:lstStyle/>
          <a:p>
            <a:r>
              <a:rPr lang="en-GB" dirty="0"/>
              <a:t>Projects attempting </a:t>
            </a:r>
            <a:r>
              <a:rPr lang="en-GB" dirty="0" smtClean="0"/>
              <a:t>algorithmically</a:t>
            </a:r>
          </a:p>
          <a:p>
            <a:pPr lvl="1"/>
            <a:r>
              <a:rPr lang="en-GB" dirty="0" smtClean="0"/>
              <a:t>to create and to publish all </a:t>
            </a:r>
            <a:r>
              <a:rPr lang="en-GB" dirty="0"/>
              <a:t>possible new prior </a:t>
            </a:r>
            <a:r>
              <a:rPr lang="en-GB" dirty="0" smtClean="0"/>
              <a:t>art</a:t>
            </a:r>
          </a:p>
          <a:p>
            <a:pPr lvl="1"/>
            <a:r>
              <a:rPr lang="en-GB" dirty="0" smtClean="0"/>
              <a:t>thereby making the published concepts non-patentable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Plurality </a:t>
            </a:r>
            <a:r>
              <a:rPr lang="en-GB" dirty="0"/>
              <a:t>of persons with the knowledge from the respective fields of the </a:t>
            </a:r>
            <a:r>
              <a:rPr lang="en-GB" dirty="0" smtClean="0"/>
              <a:t>application</a:t>
            </a:r>
            <a:endParaRPr lang="en-GB" dirty="0"/>
          </a:p>
          <a:p>
            <a:pPr lvl="2"/>
            <a:r>
              <a:rPr lang="en-GB" dirty="0"/>
              <a:t>skilled practitioners having means of AI and ML available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634249ED-2371-4FB3-A63B-1D4856860CA7}"/>
              </a:ext>
            </a:extLst>
          </p:cNvPr>
          <p:cNvGrpSpPr/>
          <p:nvPr/>
        </p:nvGrpSpPr>
        <p:grpSpPr>
          <a:xfrm>
            <a:off x="684000" y="2357213"/>
            <a:ext cx="2628213" cy="1486953"/>
            <a:chOff x="684000" y="2357213"/>
            <a:chExt cx="2628213" cy="1486953"/>
          </a:xfrm>
        </p:grpSpPr>
        <p:cxnSp>
          <p:nvCxnSpPr>
            <p:cNvPr id="59" name="Gerade Verbindung 31">
              <a:extLst>
                <a:ext uri="{FF2B5EF4-FFF2-40B4-BE49-F238E27FC236}">
                  <a16:creationId xmlns:a16="http://schemas.microsoft.com/office/drawing/2014/main" xmlns="" id="{979C795B-2C74-40B1-B9D4-E206AD18B57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84213" y="2357213"/>
              <a:ext cx="2628000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</p:cxnSp>
        <p:sp>
          <p:nvSpPr>
            <p:cNvPr id="60" name="Text Box 13">
              <a:extLst>
                <a:ext uri="{FF2B5EF4-FFF2-40B4-BE49-F238E27FC236}">
                  <a16:creationId xmlns:a16="http://schemas.microsoft.com/office/drawing/2014/main" xmlns="" id="{8B01A5B6-1F0E-41DC-B87F-384FD542C6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000" y="2357213"/>
              <a:ext cx="2510526" cy="5894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90000" rIns="72000" bIns="0">
              <a:spAutoFit/>
            </a:bodyPr>
            <a:lstStyle/>
            <a:p>
              <a:pPr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GB" dirty="0">
                  <a:solidFill>
                    <a:schemeClr val="accent2"/>
                  </a:solidFill>
                </a:rPr>
                <a:t>AI</a:t>
              </a:r>
              <a:r>
                <a:rPr lang="en-GB" dirty="0"/>
                <a:t> </a:t>
              </a:r>
              <a:r>
                <a:rPr lang="en-GB" dirty="0">
                  <a:solidFill>
                    <a:srgbClr val="404955"/>
                  </a:solidFill>
                </a:rPr>
                <a:t>as a </a:t>
              </a:r>
              <a:r>
                <a:rPr lang="en-GB" dirty="0" smtClean="0">
                  <a:solidFill>
                    <a:srgbClr val="404955"/>
                  </a:solidFill>
                </a:rPr>
                <a:t>computer- implemented invention</a:t>
              </a:r>
              <a:endParaRPr lang="en-US" sz="1400" dirty="0">
                <a:solidFill>
                  <a:srgbClr val="404955"/>
                </a:solidFill>
              </a:endParaRPr>
            </a:p>
          </p:txBody>
        </p:sp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xmlns="" id="{0ADABBA5-F791-4A95-A583-373CA57E875B}"/>
                </a:ext>
              </a:extLst>
            </p:cNvPr>
            <p:cNvGrpSpPr/>
            <p:nvPr/>
          </p:nvGrpSpPr>
          <p:grpSpPr>
            <a:xfrm>
              <a:off x="986620" y="3297476"/>
              <a:ext cx="659770" cy="546690"/>
              <a:chOff x="986620" y="3614540"/>
              <a:chExt cx="659770" cy="546690"/>
            </a:xfrm>
          </p:grpSpPr>
          <p:sp>
            <p:nvSpPr>
              <p:cNvPr id="179" name="Oval 1058">
                <a:extLst>
                  <a:ext uri="{FF2B5EF4-FFF2-40B4-BE49-F238E27FC236}">
                    <a16:creationId xmlns:a16="http://schemas.microsoft.com/office/drawing/2014/main" xmlns="" id="{4A830CE1-953D-4245-B6A9-AD136E11C6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96582" y="4079241"/>
                <a:ext cx="441776" cy="8198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80" name="Oval 1059">
                <a:extLst>
                  <a:ext uri="{FF2B5EF4-FFF2-40B4-BE49-F238E27FC236}">
                    <a16:creationId xmlns:a16="http://schemas.microsoft.com/office/drawing/2014/main" xmlns="" id="{99E17CD0-8E21-4544-8BD8-D9A3637192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0440" y="4066701"/>
                <a:ext cx="434059" cy="81989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81" name="AutoShape 1060">
                <a:extLst>
                  <a:ext uri="{FF2B5EF4-FFF2-40B4-BE49-F238E27FC236}">
                    <a16:creationId xmlns:a16="http://schemas.microsoft.com/office/drawing/2014/main" xmlns="" id="{C6960E89-BC43-4EA5-9425-C6A87C5435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 flipV="1">
                <a:off x="1262006" y="4031375"/>
                <a:ext cx="110927" cy="700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18 w 21600"/>
                  <a:gd name="T13" fmla="*/ 4506 h 21600"/>
                  <a:gd name="T14" fmla="*/ 17182 w 21600"/>
                  <a:gd name="T15" fmla="*/ 17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xmlns="" id="{946DA870-0648-4CED-BFB5-35DC60905B75}"/>
                  </a:ext>
                </a:extLst>
              </p:cNvPr>
              <p:cNvCxnSpPr/>
              <p:nvPr/>
            </p:nvCxnSpPr>
            <p:spPr>
              <a:xfrm flipH="1">
                <a:off x="1262006" y="4031375"/>
                <a:ext cx="28937" cy="7005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>
                <a:extLst>
                  <a:ext uri="{FF2B5EF4-FFF2-40B4-BE49-F238E27FC236}">
                    <a16:creationId xmlns:a16="http://schemas.microsoft.com/office/drawing/2014/main" xmlns="" id="{A30B0CB2-2250-4706-9F51-16B8BAD2E4F1}"/>
                  </a:ext>
                </a:extLst>
              </p:cNvPr>
              <p:cNvCxnSpPr/>
              <p:nvPr/>
            </p:nvCxnSpPr>
            <p:spPr>
              <a:xfrm>
                <a:off x="1343996" y="4031375"/>
                <a:ext cx="28937" cy="7005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AutoShape 1057">
                <a:extLst>
                  <a:ext uri="{FF2B5EF4-FFF2-40B4-BE49-F238E27FC236}">
                    <a16:creationId xmlns:a16="http://schemas.microsoft.com/office/drawing/2014/main" xmlns="" id="{DD8259C5-69B6-4DCC-90D9-3527A6D473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86620" y="3614540"/>
                <a:ext cx="659770" cy="420823"/>
              </a:xfrm>
              <a:prstGeom prst="roundRect">
                <a:avLst>
                  <a:gd name="adj" fmla="val 554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86" name="Rectangle 1061">
                <a:extLst>
                  <a:ext uri="{FF2B5EF4-FFF2-40B4-BE49-F238E27FC236}">
                    <a16:creationId xmlns:a16="http://schemas.microsoft.com/office/drawing/2014/main" xmlns="" id="{AEDF0F75-A686-422B-9AE3-6D26F626FD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1217" y="3635346"/>
                <a:ext cx="610577" cy="3792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endParaRPr lang="en-GB" altLang="de-DE" sz="1600" dirty="0">
                  <a:solidFill>
                    <a:srgbClr val="BE0F05"/>
                  </a:solidFill>
                  <a:latin typeface="Arial"/>
                </a:endParaRPr>
              </a:p>
            </p:txBody>
          </p:sp>
          <p:grpSp>
            <p:nvGrpSpPr>
              <p:cNvPr id="230" name="Gruppieren 229">
                <a:extLst>
                  <a:ext uri="{FF2B5EF4-FFF2-40B4-BE49-F238E27FC236}">
                    <a16:creationId xmlns:a16="http://schemas.microsoft.com/office/drawing/2014/main" xmlns="" id="{3FC8BD56-9891-4B2F-9C90-11D88262B2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33673" y="3680952"/>
                <a:ext cx="165664" cy="288000"/>
                <a:chOff x="3637338" y="4782798"/>
                <a:chExt cx="619125" cy="1076325"/>
              </a:xfrm>
              <a:solidFill>
                <a:schemeClr val="accent2"/>
              </a:solidFill>
            </p:grpSpPr>
            <p:sp>
              <p:nvSpPr>
                <p:cNvPr id="190" name="Oval 149">
                  <a:extLst>
                    <a:ext uri="{FF2B5EF4-FFF2-40B4-BE49-F238E27FC236}">
                      <a16:creationId xmlns:a16="http://schemas.microsoft.com/office/drawing/2014/main" xmlns="" id="{358CE79D-A9D8-4700-A57E-D461FA223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7338" y="4782798"/>
                  <a:ext cx="619125" cy="6159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150">
                  <a:extLst>
                    <a:ext uri="{FF2B5EF4-FFF2-40B4-BE49-F238E27FC236}">
                      <a16:creationId xmlns:a16="http://schemas.microsoft.com/office/drawing/2014/main" xmlns="" id="{5505913E-4CC2-4163-B04E-2E2776C91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7038" y="5440023"/>
                  <a:ext cx="352425" cy="96838"/>
                </a:xfrm>
                <a:custGeom>
                  <a:avLst/>
                  <a:gdLst>
                    <a:gd name="T0" fmla="*/ 10 w 94"/>
                    <a:gd name="T1" fmla="*/ 26 h 26"/>
                    <a:gd name="T2" fmla="*/ 0 w 94"/>
                    <a:gd name="T3" fmla="*/ 17 h 26"/>
                    <a:gd name="T4" fmla="*/ 9 w 94"/>
                    <a:gd name="T5" fmla="*/ 7 h 26"/>
                    <a:gd name="T6" fmla="*/ 83 w 94"/>
                    <a:gd name="T7" fmla="*/ 0 h 26"/>
                    <a:gd name="T8" fmla="*/ 94 w 94"/>
                    <a:gd name="T9" fmla="*/ 9 h 26"/>
                    <a:gd name="T10" fmla="*/ 85 w 94"/>
                    <a:gd name="T11" fmla="*/ 20 h 26"/>
                    <a:gd name="T12" fmla="*/ 11 w 94"/>
                    <a:gd name="T13" fmla="*/ 26 h 26"/>
                    <a:gd name="T14" fmla="*/ 10 w 94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26">
                      <a:moveTo>
                        <a:pt x="10" y="26"/>
                      </a:moveTo>
                      <a:cubicBezTo>
                        <a:pt x="5" y="26"/>
                        <a:pt x="0" y="23"/>
                        <a:pt x="0" y="17"/>
                      </a:cubicBezTo>
                      <a:cubicBezTo>
                        <a:pt x="0" y="12"/>
                        <a:pt x="4" y="7"/>
                        <a:pt x="9" y="7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9" y="0"/>
                        <a:pt x="93" y="4"/>
                        <a:pt x="94" y="9"/>
                      </a:cubicBezTo>
                      <a:cubicBezTo>
                        <a:pt x="94" y="15"/>
                        <a:pt x="90" y="19"/>
                        <a:pt x="85" y="20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51">
                  <a:extLst>
                    <a:ext uri="{FF2B5EF4-FFF2-40B4-BE49-F238E27FC236}">
                      <a16:creationId xmlns:a16="http://schemas.microsoft.com/office/drawing/2014/main" xmlns="" id="{56AA3B9D-B17F-4D47-9144-7D90AF935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7038" y="5536860"/>
                  <a:ext cx="352425" cy="101600"/>
                </a:xfrm>
                <a:custGeom>
                  <a:avLst/>
                  <a:gdLst>
                    <a:gd name="T0" fmla="*/ 10 w 94"/>
                    <a:gd name="T1" fmla="*/ 27 h 27"/>
                    <a:gd name="T2" fmla="*/ 0 w 94"/>
                    <a:gd name="T3" fmla="*/ 18 h 27"/>
                    <a:gd name="T4" fmla="*/ 9 w 94"/>
                    <a:gd name="T5" fmla="*/ 7 h 27"/>
                    <a:gd name="T6" fmla="*/ 83 w 94"/>
                    <a:gd name="T7" fmla="*/ 1 h 27"/>
                    <a:gd name="T8" fmla="*/ 94 w 94"/>
                    <a:gd name="T9" fmla="*/ 10 h 27"/>
                    <a:gd name="T10" fmla="*/ 85 w 94"/>
                    <a:gd name="T11" fmla="*/ 21 h 27"/>
                    <a:gd name="T12" fmla="*/ 11 w 94"/>
                    <a:gd name="T13" fmla="*/ 27 h 27"/>
                    <a:gd name="T14" fmla="*/ 10 w 94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27">
                      <a:moveTo>
                        <a:pt x="10" y="27"/>
                      </a:moveTo>
                      <a:cubicBezTo>
                        <a:pt x="5" y="27"/>
                        <a:pt x="0" y="23"/>
                        <a:pt x="0" y="18"/>
                      </a:cubicBezTo>
                      <a:cubicBezTo>
                        <a:pt x="0" y="13"/>
                        <a:pt x="4" y="8"/>
                        <a:pt x="9" y="7"/>
                      </a:cubicBezTo>
                      <a:cubicBezTo>
                        <a:pt x="83" y="1"/>
                        <a:pt x="83" y="1"/>
                        <a:pt x="83" y="1"/>
                      </a:cubicBezTo>
                      <a:cubicBezTo>
                        <a:pt x="89" y="0"/>
                        <a:pt x="93" y="5"/>
                        <a:pt x="94" y="10"/>
                      </a:cubicBezTo>
                      <a:cubicBezTo>
                        <a:pt x="94" y="15"/>
                        <a:pt x="90" y="20"/>
                        <a:pt x="85" y="21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52">
                  <a:extLst>
                    <a:ext uri="{FF2B5EF4-FFF2-40B4-BE49-F238E27FC236}">
                      <a16:creationId xmlns:a16="http://schemas.microsoft.com/office/drawing/2014/main" xmlns="" id="{F23C8BCC-BA1C-4F09-B065-7E2A97457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7038" y="5638460"/>
                  <a:ext cx="352425" cy="101600"/>
                </a:xfrm>
                <a:custGeom>
                  <a:avLst/>
                  <a:gdLst>
                    <a:gd name="T0" fmla="*/ 10 w 94"/>
                    <a:gd name="T1" fmla="*/ 27 h 27"/>
                    <a:gd name="T2" fmla="*/ 0 w 94"/>
                    <a:gd name="T3" fmla="*/ 18 h 27"/>
                    <a:gd name="T4" fmla="*/ 9 w 94"/>
                    <a:gd name="T5" fmla="*/ 7 h 27"/>
                    <a:gd name="T6" fmla="*/ 83 w 94"/>
                    <a:gd name="T7" fmla="*/ 0 h 27"/>
                    <a:gd name="T8" fmla="*/ 94 w 94"/>
                    <a:gd name="T9" fmla="*/ 9 h 27"/>
                    <a:gd name="T10" fmla="*/ 85 w 94"/>
                    <a:gd name="T11" fmla="*/ 20 h 27"/>
                    <a:gd name="T12" fmla="*/ 11 w 94"/>
                    <a:gd name="T13" fmla="*/ 27 h 27"/>
                    <a:gd name="T14" fmla="*/ 10 w 94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27">
                      <a:moveTo>
                        <a:pt x="10" y="27"/>
                      </a:moveTo>
                      <a:cubicBezTo>
                        <a:pt x="5" y="27"/>
                        <a:pt x="0" y="23"/>
                        <a:pt x="0" y="18"/>
                      </a:cubicBezTo>
                      <a:cubicBezTo>
                        <a:pt x="0" y="12"/>
                        <a:pt x="4" y="7"/>
                        <a:pt x="9" y="7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9" y="0"/>
                        <a:pt x="93" y="4"/>
                        <a:pt x="94" y="9"/>
                      </a:cubicBezTo>
                      <a:cubicBezTo>
                        <a:pt x="94" y="15"/>
                        <a:pt x="90" y="20"/>
                        <a:pt x="85" y="20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53">
                  <a:extLst>
                    <a:ext uri="{FF2B5EF4-FFF2-40B4-BE49-F238E27FC236}">
                      <a16:creationId xmlns:a16="http://schemas.microsoft.com/office/drawing/2014/main" xmlns="" id="{FF031425-938A-4587-BAF7-B185CDD05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7050" y="5754348"/>
                  <a:ext cx="153988" cy="104775"/>
                </a:xfrm>
                <a:custGeom>
                  <a:avLst/>
                  <a:gdLst>
                    <a:gd name="T0" fmla="*/ 27 w 41"/>
                    <a:gd name="T1" fmla="*/ 28 h 28"/>
                    <a:gd name="T2" fmla="*/ 14 w 41"/>
                    <a:gd name="T3" fmla="*/ 28 h 28"/>
                    <a:gd name="T4" fmla="*/ 0 w 41"/>
                    <a:gd name="T5" fmla="*/ 14 h 28"/>
                    <a:gd name="T6" fmla="*/ 14 w 41"/>
                    <a:gd name="T7" fmla="*/ 0 h 28"/>
                    <a:gd name="T8" fmla="*/ 27 w 41"/>
                    <a:gd name="T9" fmla="*/ 0 h 28"/>
                    <a:gd name="T10" fmla="*/ 41 w 41"/>
                    <a:gd name="T11" fmla="*/ 14 h 28"/>
                    <a:gd name="T12" fmla="*/ 27 w 41"/>
                    <a:gd name="T1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28">
                      <a:moveTo>
                        <a:pt x="27" y="28"/>
                      </a:move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2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35" y="0"/>
                        <a:pt x="41" y="7"/>
                        <a:pt x="41" y="14"/>
                      </a:cubicBezTo>
                      <a:cubicBezTo>
                        <a:pt x="41" y="22"/>
                        <a:pt x="35" y="28"/>
                        <a:pt x="27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54">
                  <a:extLst>
                    <a:ext uri="{FF2B5EF4-FFF2-40B4-BE49-F238E27FC236}">
                      <a16:creationId xmlns:a16="http://schemas.microsoft.com/office/drawing/2014/main" xmlns="" id="{AD62248C-9129-4C0F-AEED-2DA2277197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1488" y="5024098"/>
                  <a:ext cx="261938" cy="269875"/>
                </a:xfrm>
                <a:custGeom>
                  <a:avLst/>
                  <a:gdLst>
                    <a:gd name="T0" fmla="*/ 70 w 70"/>
                    <a:gd name="T1" fmla="*/ 72 h 72"/>
                    <a:gd name="T2" fmla="*/ 0 w 70"/>
                    <a:gd name="T3" fmla="*/ 72 h 72"/>
                    <a:gd name="T4" fmla="*/ 0 w 70"/>
                    <a:gd name="T5" fmla="*/ 28 h 72"/>
                    <a:gd name="T6" fmla="*/ 28 w 70"/>
                    <a:gd name="T7" fmla="*/ 0 h 72"/>
                    <a:gd name="T8" fmla="*/ 42 w 70"/>
                    <a:gd name="T9" fmla="*/ 0 h 72"/>
                    <a:gd name="T10" fmla="*/ 70 w 70"/>
                    <a:gd name="T11" fmla="*/ 28 h 72"/>
                    <a:gd name="T12" fmla="*/ 70 w 70"/>
                    <a:gd name="T13" fmla="*/ 72 h 72"/>
                    <a:gd name="T14" fmla="*/ 16 w 70"/>
                    <a:gd name="T15" fmla="*/ 56 h 72"/>
                    <a:gd name="T16" fmla="*/ 54 w 70"/>
                    <a:gd name="T17" fmla="*/ 56 h 72"/>
                    <a:gd name="T18" fmla="*/ 54 w 70"/>
                    <a:gd name="T19" fmla="*/ 28 h 72"/>
                    <a:gd name="T20" fmla="*/ 42 w 70"/>
                    <a:gd name="T21" fmla="*/ 16 h 72"/>
                    <a:gd name="T22" fmla="*/ 28 w 70"/>
                    <a:gd name="T23" fmla="*/ 16 h 72"/>
                    <a:gd name="T24" fmla="*/ 16 w 70"/>
                    <a:gd name="T25" fmla="*/ 28 h 72"/>
                    <a:gd name="T26" fmla="*/ 16 w 70"/>
                    <a:gd name="T27" fmla="*/ 5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0" h="72">
                      <a:moveTo>
                        <a:pt x="70" y="72"/>
                      </a:move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8"/>
                        <a:pt x="17" y="0"/>
                        <a:pt x="28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3" y="0"/>
                        <a:pt x="70" y="17"/>
                        <a:pt x="70" y="28"/>
                      </a:cubicBezTo>
                      <a:lnTo>
                        <a:pt x="70" y="72"/>
                      </a:lnTo>
                      <a:close/>
                      <a:moveTo>
                        <a:pt x="16" y="56"/>
                      </a:move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4" y="25"/>
                        <a:pt x="53" y="16"/>
                        <a:pt x="42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4" y="16"/>
                        <a:pt x="16" y="18"/>
                        <a:pt x="16" y="28"/>
                      </a:cubicBezTo>
                      <a:lnTo>
                        <a:pt x="16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155">
                  <a:extLst>
                    <a:ext uri="{FF2B5EF4-FFF2-40B4-BE49-F238E27FC236}">
                      <a16:creationId xmlns:a16="http://schemas.microsoft.com/office/drawing/2014/main" xmlns="" id="{6130DE2E-0637-4D48-AA62-B2F40360B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1813" y="5195548"/>
                  <a:ext cx="142875" cy="1174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7" name="Gruppieren 196">
              <a:extLst>
                <a:ext uri="{FF2B5EF4-FFF2-40B4-BE49-F238E27FC236}">
                  <a16:creationId xmlns:a16="http://schemas.microsoft.com/office/drawing/2014/main" xmlns="" id="{4332BE38-638F-4CC5-BC27-B36106DFE7F3}"/>
                </a:ext>
              </a:extLst>
            </p:cNvPr>
            <p:cNvGrpSpPr/>
            <p:nvPr/>
          </p:nvGrpSpPr>
          <p:grpSpPr>
            <a:xfrm>
              <a:off x="2393277" y="3358264"/>
              <a:ext cx="449345" cy="425115"/>
              <a:chOff x="7062159" y="2621378"/>
              <a:chExt cx="449345" cy="425115"/>
            </a:xfrm>
          </p:grpSpPr>
          <p:grpSp>
            <p:nvGrpSpPr>
              <p:cNvPr id="198" name="Gruppieren 197">
                <a:extLst>
                  <a:ext uri="{FF2B5EF4-FFF2-40B4-BE49-F238E27FC236}">
                    <a16:creationId xmlns:a16="http://schemas.microsoft.com/office/drawing/2014/main" xmlns="" id="{8473ABC6-CAD2-46E7-AD6C-B077099EEE90}"/>
                  </a:ext>
                </a:extLst>
              </p:cNvPr>
              <p:cNvGrpSpPr/>
              <p:nvPr/>
            </p:nvGrpSpPr>
            <p:grpSpPr>
              <a:xfrm>
                <a:off x="7249156" y="2621378"/>
                <a:ext cx="262348" cy="354419"/>
                <a:chOff x="6759990" y="1548173"/>
                <a:chExt cx="262348" cy="354419"/>
              </a:xfrm>
            </p:grpSpPr>
            <p:sp>
              <p:nvSpPr>
                <p:cNvPr id="219" name="AutoShape 1420">
                  <a:extLst>
                    <a:ext uri="{FF2B5EF4-FFF2-40B4-BE49-F238E27FC236}">
                      <a16:creationId xmlns:a16="http://schemas.microsoft.com/office/drawing/2014/main" xmlns="" id="{F5F4A7F4-4E83-4D2D-AF05-1DF0A8A32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220" name="Gruppieren 219">
                  <a:extLst>
                    <a:ext uri="{FF2B5EF4-FFF2-40B4-BE49-F238E27FC236}">
                      <a16:creationId xmlns:a16="http://schemas.microsoft.com/office/drawing/2014/main" xmlns="" id="{32EE33AD-3330-460F-B47A-A180E603AF23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224" name="Gruppieren 223">
                    <a:extLst>
                      <a:ext uri="{FF2B5EF4-FFF2-40B4-BE49-F238E27FC236}">
                        <a16:creationId xmlns:a16="http://schemas.microsoft.com/office/drawing/2014/main" xmlns="" id="{789837ED-6A44-4EA5-8F2F-CDDF8A8512F1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226" name="Line 1421">
                      <a:extLst>
                        <a:ext uri="{FF2B5EF4-FFF2-40B4-BE49-F238E27FC236}">
                          <a16:creationId xmlns:a16="http://schemas.microsoft.com/office/drawing/2014/main" xmlns="" id="{FC6E5FDD-6767-45B2-B23A-10E6660446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227" name="Line 1422">
                      <a:extLst>
                        <a:ext uri="{FF2B5EF4-FFF2-40B4-BE49-F238E27FC236}">
                          <a16:creationId xmlns:a16="http://schemas.microsoft.com/office/drawing/2014/main" xmlns="" id="{1B91767C-9C7E-4539-B24E-AAAB72D08E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225" name="Line 1423">
                    <a:extLst>
                      <a:ext uri="{FF2B5EF4-FFF2-40B4-BE49-F238E27FC236}">
                        <a16:creationId xmlns:a16="http://schemas.microsoft.com/office/drawing/2014/main" xmlns="" id="{71F0729E-F363-4C41-8634-EF34495CAC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221" name="Line 1424">
                  <a:extLst>
                    <a:ext uri="{FF2B5EF4-FFF2-40B4-BE49-F238E27FC236}">
                      <a16:creationId xmlns:a16="http://schemas.microsoft.com/office/drawing/2014/main" xmlns="" id="{4A3676EA-C323-4EA6-819E-90968D9BF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2" name="Line 1425">
                  <a:extLst>
                    <a:ext uri="{FF2B5EF4-FFF2-40B4-BE49-F238E27FC236}">
                      <a16:creationId xmlns:a16="http://schemas.microsoft.com/office/drawing/2014/main" xmlns="" id="{BF1D349D-5B6C-4795-91AC-B609E8F6E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3" name="Line 1426">
                  <a:extLst>
                    <a:ext uri="{FF2B5EF4-FFF2-40B4-BE49-F238E27FC236}">
                      <a16:creationId xmlns:a16="http://schemas.microsoft.com/office/drawing/2014/main" xmlns="" id="{64E8B1C2-37ED-4662-9D2D-7B312F7BF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199" name="Gruppieren 198">
                <a:extLst>
                  <a:ext uri="{FF2B5EF4-FFF2-40B4-BE49-F238E27FC236}">
                    <a16:creationId xmlns:a16="http://schemas.microsoft.com/office/drawing/2014/main" xmlns="" id="{14BF75BD-E53C-4F93-85F2-7E1A51E21389}"/>
                  </a:ext>
                </a:extLst>
              </p:cNvPr>
              <p:cNvGrpSpPr/>
              <p:nvPr/>
            </p:nvGrpSpPr>
            <p:grpSpPr>
              <a:xfrm>
                <a:off x="7155658" y="2656726"/>
                <a:ext cx="262348" cy="354419"/>
                <a:chOff x="6759990" y="1548173"/>
                <a:chExt cx="262348" cy="354419"/>
              </a:xfrm>
            </p:grpSpPr>
            <p:sp>
              <p:nvSpPr>
                <p:cNvPr id="210" name="AutoShape 1420">
                  <a:extLst>
                    <a:ext uri="{FF2B5EF4-FFF2-40B4-BE49-F238E27FC236}">
                      <a16:creationId xmlns:a16="http://schemas.microsoft.com/office/drawing/2014/main" xmlns="" id="{65BF8B66-50D6-44CD-87B8-0C25FA5C6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211" name="Gruppieren 210">
                  <a:extLst>
                    <a:ext uri="{FF2B5EF4-FFF2-40B4-BE49-F238E27FC236}">
                      <a16:creationId xmlns:a16="http://schemas.microsoft.com/office/drawing/2014/main" xmlns="" id="{4395383C-B5A1-4956-B771-7F540FA29FD0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215" name="Gruppieren 214">
                    <a:extLst>
                      <a:ext uri="{FF2B5EF4-FFF2-40B4-BE49-F238E27FC236}">
                        <a16:creationId xmlns:a16="http://schemas.microsoft.com/office/drawing/2014/main" xmlns="" id="{0DEE0767-3622-4FB1-A8CB-8597855032E5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217" name="Line 1421">
                      <a:extLst>
                        <a:ext uri="{FF2B5EF4-FFF2-40B4-BE49-F238E27FC236}">
                          <a16:creationId xmlns:a16="http://schemas.microsoft.com/office/drawing/2014/main" xmlns="" id="{5F0A3DF2-A612-4646-B365-8E63FD79B6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218" name="Line 1422">
                      <a:extLst>
                        <a:ext uri="{FF2B5EF4-FFF2-40B4-BE49-F238E27FC236}">
                          <a16:creationId xmlns:a16="http://schemas.microsoft.com/office/drawing/2014/main" xmlns="" id="{87E5DBB4-2D2F-409B-9B1B-1CD661191A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216" name="Line 1423">
                    <a:extLst>
                      <a:ext uri="{FF2B5EF4-FFF2-40B4-BE49-F238E27FC236}">
                        <a16:creationId xmlns:a16="http://schemas.microsoft.com/office/drawing/2014/main" xmlns="" id="{0C47607A-CAA1-48D9-AC3B-56BE3B82F2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212" name="Line 1424">
                  <a:extLst>
                    <a:ext uri="{FF2B5EF4-FFF2-40B4-BE49-F238E27FC236}">
                      <a16:creationId xmlns:a16="http://schemas.microsoft.com/office/drawing/2014/main" xmlns="" id="{7FA90BE0-B9EC-48CF-B2D4-6A1487B0D6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13" name="Line 1425">
                  <a:extLst>
                    <a:ext uri="{FF2B5EF4-FFF2-40B4-BE49-F238E27FC236}">
                      <a16:creationId xmlns:a16="http://schemas.microsoft.com/office/drawing/2014/main" xmlns="" id="{8920B046-88C9-49AD-B63C-90AE331D64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14" name="Line 1426">
                  <a:extLst>
                    <a:ext uri="{FF2B5EF4-FFF2-40B4-BE49-F238E27FC236}">
                      <a16:creationId xmlns:a16="http://schemas.microsoft.com/office/drawing/2014/main" xmlns="" id="{C18A5AA6-6526-4CD1-8475-07C1B42F4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00" name="Gruppieren 199">
                <a:extLst>
                  <a:ext uri="{FF2B5EF4-FFF2-40B4-BE49-F238E27FC236}">
                    <a16:creationId xmlns:a16="http://schemas.microsoft.com/office/drawing/2014/main" xmlns="" id="{8575E122-286B-4BC4-B004-AF1C4AE55094}"/>
                  </a:ext>
                </a:extLst>
              </p:cNvPr>
              <p:cNvGrpSpPr/>
              <p:nvPr/>
            </p:nvGrpSpPr>
            <p:grpSpPr>
              <a:xfrm>
                <a:off x="7062159" y="2692074"/>
                <a:ext cx="262348" cy="354419"/>
                <a:chOff x="6759990" y="1548173"/>
                <a:chExt cx="262348" cy="354419"/>
              </a:xfrm>
            </p:grpSpPr>
            <p:sp>
              <p:nvSpPr>
                <p:cNvPr id="201" name="AutoShape 1420">
                  <a:extLst>
                    <a:ext uri="{FF2B5EF4-FFF2-40B4-BE49-F238E27FC236}">
                      <a16:creationId xmlns:a16="http://schemas.microsoft.com/office/drawing/2014/main" xmlns="" id="{2B378BD2-7DFE-45B9-A21B-216F86C10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202" name="Gruppieren 201">
                  <a:extLst>
                    <a:ext uri="{FF2B5EF4-FFF2-40B4-BE49-F238E27FC236}">
                      <a16:creationId xmlns:a16="http://schemas.microsoft.com/office/drawing/2014/main" xmlns="" id="{72953D90-1FAA-409B-AE20-D9259C8B9A4A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206" name="Gruppieren 205">
                    <a:extLst>
                      <a:ext uri="{FF2B5EF4-FFF2-40B4-BE49-F238E27FC236}">
                        <a16:creationId xmlns:a16="http://schemas.microsoft.com/office/drawing/2014/main" xmlns="" id="{339B89F6-B949-4E7F-BAB3-7EDCDF437821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208" name="Line 1421">
                      <a:extLst>
                        <a:ext uri="{FF2B5EF4-FFF2-40B4-BE49-F238E27FC236}">
                          <a16:creationId xmlns:a16="http://schemas.microsoft.com/office/drawing/2014/main" xmlns="" id="{54DFF5C3-3E92-4B7E-851D-C9D81F426C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209" name="Line 1422">
                      <a:extLst>
                        <a:ext uri="{FF2B5EF4-FFF2-40B4-BE49-F238E27FC236}">
                          <a16:creationId xmlns:a16="http://schemas.microsoft.com/office/drawing/2014/main" xmlns="" id="{90CC5406-6097-46EA-AB1B-05F2492712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207" name="Line 1423">
                    <a:extLst>
                      <a:ext uri="{FF2B5EF4-FFF2-40B4-BE49-F238E27FC236}">
                        <a16:creationId xmlns:a16="http://schemas.microsoft.com/office/drawing/2014/main" xmlns="" id="{3A59A9BD-175B-4717-AB45-6EE4BBFBEE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203" name="Line 1424">
                  <a:extLst>
                    <a:ext uri="{FF2B5EF4-FFF2-40B4-BE49-F238E27FC236}">
                      <a16:creationId xmlns:a16="http://schemas.microsoft.com/office/drawing/2014/main" xmlns="" id="{2DAB0F97-9C25-44B9-B449-2EACC1ABA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04" name="Line 1425">
                  <a:extLst>
                    <a:ext uri="{FF2B5EF4-FFF2-40B4-BE49-F238E27FC236}">
                      <a16:creationId xmlns:a16="http://schemas.microsoft.com/office/drawing/2014/main" xmlns="" id="{E4E323AD-0FF2-4680-8C61-5CAF7B093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05" name="Line 1426">
                  <a:extLst>
                    <a:ext uri="{FF2B5EF4-FFF2-40B4-BE49-F238E27FC236}">
                      <a16:creationId xmlns:a16="http://schemas.microsoft.com/office/drawing/2014/main" xmlns="" id="{FB8428A9-D28B-482F-B615-989FD9D7E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228" name="Pfeil: nach rechts 227">
              <a:extLst>
                <a:ext uri="{FF2B5EF4-FFF2-40B4-BE49-F238E27FC236}">
                  <a16:creationId xmlns:a16="http://schemas.microsoft.com/office/drawing/2014/main" xmlns="" id="{581FBC9D-558F-4FC1-80D7-A7CE231F320F}"/>
                </a:ext>
              </a:extLst>
            </p:cNvPr>
            <p:cNvSpPr/>
            <p:nvPr/>
          </p:nvSpPr>
          <p:spPr>
            <a:xfrm>
              <a:off x="1844638" y="3445901"/>
              <a:ext cx="350392" cy="24984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5D162666-9400-42FC-B1E2-A63C28061D33}"/>
              </a:ext>
            </a:extLst>
          </p:cNvPr>
          <p:cNvGrpSpPr/>
          <p:nvPr/>
        </p:nvGrpSpPr>
        <p:grpSpPr>
          <a:xfrm>
            <a:off x="4863531" y="1635846"/>
            <a:ext cx="3672887" cy="1277148"/>
            <a:chOff x="4863531" y="1635846"/>
            <a:chExt cx="3672887" cy="1277148"/>
          </a:xfrm>
        </p:grpSpPr>
        <p:cxnSp>
          <p:nvCxnSpPr>
            <p:cNvPr id="64" name="Gerade Verbindung 31">
              <a:extLst>
                <a:ext uri="{FF2B5EF4-FFF2-40B4-BE49-F238E27FC236}">
                  <a16:creationId xmlns:a16="http://schemas.microsoft.com/office/drawing/2014/main" xmlns="" id="{4A1B8E53-A3BB-4B18-A2F5-45141AF73D3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863531" y="1635846"/>
              <a:ext cx="3672887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</p:cxn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xmlns="" id="{A65A74E3-5236-46F7-BAC4-D9662F672E9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697985" y="1635846"/>
              <a:ext cx="2838433" cy="5894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90000" rIns="72000" bIns="0">
              <a:spAutoFit/>
            </a:bodyPr>
            <a:lstStyle/>
            <a:p>
              <a:pPr algn="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GB" dirty="0">
                  <a:solidFill>
                    <a:schemeClr val="accent2"/>
                  </a:solidFill>
                </a:rPr>
                <a:t>AI</a:t>
              </a:r>
              <a:r>
                <a:rPr lang="en-GB" dirty="0"/>
                <a:t> </a:t>
              </a:r>
              <a:r>
                <a:rPr lang="en-GB" dirty="0">
                  <a:solidFill>
                    <a:srgbClr val="404955"/>
                  </a:solidFill>
                </a:rPr>
                <a:t>finds prior art, invents and drafts patents</a:t>
              </a:r>
              <a:endParaRPr lang="en-US" sz="1400" dirty="0">
                <a:solidFill>
                  <a:srgbClr val="404955"/>
                </a:solidFill>
              </a:endParaRPr>
            </a:p>
          </p:txBody>
        </p:sp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xmlns="" id="{9DB6F87B-CC69-4A66-B3F9-A4BD1CFB9DFE}"/>
                </a:ext>
              </a:extLst>
            </p:cNvPr>
            <p:cNvGrpSpPr/>
            <p:nvPr/>
          </p:nvGrpSpPr>
          <p:grpSpPr>
            <a:xfrm>
              <a:off x="7793563" y="2427092"/>
              <a:ext cx="449345" cy="425115"/>
              <a:chOff x="7062159" y="2621378"/>
              <a:chExt cx="449345" cy="425115"/>
            </a:xfrm>
          </p:grpSpPr>
          <p:grpSp>
            <p:nvGrpSpPr>
              <p:cNvPr id="120" name="Gruppieren 119">
                <a:extLst>
                  <a:ext uri="{FF2B5EF4-FFF2-40B4-BE49-F238E27FC236}">
                    <a16:creationId xmlns:a16="http://schemas.microsoft.com/office/drawing/2014/main" xmlns="" id="{4F8DA1EB-E715-4B09-9A97-DE7807CA2360}"/>
                  </a:ext>
                </a:extLst>
              </p:cNvPr>
              <p:cNvGrpSpPr/>
              <p:nvPr/>
            </p:nvGrpSpPr>
            <p:grpSpPr>
              <a:xfrm>
                <a:off x="7249156" y="2621378"/>
                <a:ext cx="262348" cy="354419"/>
                <a:chOff x="6759990" y="1548173"/>
                <a:chExt cx="262348" cy="354419"/>
              </a:xfrm>
            </p:grpSpPr>
            <p:sp>
              <p:nvSpPr>
                <p:cNvPr id="146" name="AutoShape 1420">
                  <a:extLst>
                    <a:ext uri="{FF2B5EF4-FFF2-40B4-BE49-F238E27FC236}">
                      <a16:creationId xmlns:a16="http://schemas.microsoft.com/office/drawing/2014/main" xmlns="" id="{FAF2B430-C284-4A73-BBA9-2F3C511D9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147" name="Gruppieren 146">
                  <a:extLst>
                    <a:ext uri="{FF2B5EF4-FFF2-40B4-BE49-F238E27FC236}">
                      <a16:creationId xmlns:a16="http://schemas.microsoft.com/office/drawing/2014/main" xmlns="" id="{440D2DCA-09B4-4F91-A566-5C94F4D41B51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151" name="Gruppieren 150">
                    <a:extLst>
                      <a:ext uri="{FF2B5EF4-FFF2-40B4-BE49-F238E27FC236}">
                        <a16:creationId xmlns:a16="http://schemas.microsoft.com/office/drawing/2014/main" xmlns="" id="{9E706D91-9804-4547-91E0-A932CDDBA52A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153" name="Line 1421">
                      <a:extLst>
                        <a:ext uri="{FF2B5EF4-FFF2-40B4-BE49-F238E27FC236}">
                          <a16:creationId xmlns:a16="http://schemas.microsoft.com/office/drawing/2014/main" xmlns="" id="{7AEB8901-E33F-4314-B8AE-80E2967BCC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4" name="Line 1422">
                      <a:extLst>
                        <a:ext uri="{FF2B5EF4-FFF2-40B4-BE49-F238E27FC236}">
                          <a16:creationId xmlns:a16="http://schemas.microsoft.com/office/drawing/2014/main" xmlns="" id="{40E05F5C-A9DF-4A72-ABA0-8AE7E78B95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52" name="Line 1423">
                    <a:extLst>
                      <a:ext uri="{FF2B5EF4-FFF2-40B4-BE49-F238E27FC236}">
                        <a16:creationId xmlns:a16="http://schemas.microsoft.com/office/drawing/2014/main" xmlns="" id="{F1124C6D-C501-47C6-A6D9-5B58597643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48" name="Line 1424">
                  <a:extLst>
                    <a:ext uri="{FF2B5EF4-FFF2-40B4-BE49-F238E27FC236}">
                      <a16:creationId xmlns:a16="http://schemas.microsoft.com/office/drawing/2014/main" xmlns="" id="{E99C7206-9A39-4949-8872-D302B2616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9" name="Line 1425">
                  <a:extLst>
                    <a:ext uri="{FF2B5EF4-FFF2-40B4-BE49-F238E27FC236}">
                      <a16:creationId xmlns:a16="http://schemas.microsoft.com/office/drawing/2014/main" xmlns="" id="{F67410E2-407A-4548-847A-E995B0416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0" name="Line 1426">
                  <a:extLst>
                    <a:ext uri="{FF2B5EF4-FFF2-40B4-BE49-F238E27FC236}">
                      <a16:creationId xmlns:a16="http://schemas.microsoft.com/office/drawing/2014/main" xmlns="" id="{4112906F-9C43-436A-A2EA-F1905AECE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121" name="Gruppieren 120">
                <a:extLst>
                  <a:ext uri="{FF2B5EF4-FFF2-40B4-BE49-F238E27FC236}">
                    <a16:creationId xmlns:a16="http://schemas.microsoft.com/office/drawing/2014/main" xmlns="" id="{D08A9417-5249-4662-ABD5-863F4E67C0CC}"/>
                  </a:ext>
                </a:extLst>
              </p:cNvPr>
              <p:cNvGrpSpPr/>
              <p:nvPr/>
            </p:nvGrpSpPr>
            <p:grpSpPr>
              <a:xfrm>
                <a:off x="7155658" y="2656726"/>
                <a:ext cx="262348" cy="354419"/>
                <a:chOff x="6759990" y="1548173"/>
                <a:chExt cx="262348" cy="354419"/>
              </a:xfrm>
            </p:grpSpPr>
            <p:sp>
              <p:nvSpPr>
                <p:cNvPr id="137" name="AutoShape 1420">
                  <a:extLst>
                    <a:ext uri="{FF2B5EF4-FFF2-40B4-BE49-F238E27FC236}">
                      <a16:creationId xmlns:a16="http://schemas.microsoft.com/office/drawing/2014/main" xmlns="" id="{6D6F755E-0D3B-4550-91F4-B5E3C4637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138" name="Gruppieren 137">
                  <a:extLst>
                    <a:ext uri="{FF2B5EF4-FFF2-40B4-BE49-F238E27FC236}">
                      <a16:creationId xmlns:a16="http://schemas.microsoft.com/office/drawing/2014/main" xmlns="" id="{731EF905-0826-4938-A371-C472E11D26DD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142" name="Gruppieren 141">
                    <a:extLst>
                      <a:ext uri="{FF2B5EF4-FFF2-40B4-BE49-F238E27FC236}">
                        <a16:creationId xmlns:a16="http://schemas.microsoft.com/office/drawing/2014/main" xmlns="" id="{7D4484D3-63AD-4F61-A688-1CBC7ECE7354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144" name="Line 1421">
                      <a:extLst>
                        <a:ext uri="{FF2B5EF4-FFF2-40B4-BE49-F238E27FC236}">
                          <a16:creationId xmlns:a16="http://schemas.microsoft.com/office/drawing/2014/main" xmlns="" id="{48EB1B8F-3746-48C8-A6A1-946508651B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45" name="Line 1422">
                      <a:extLst>
                        <a:ext uri="{FF2B5EF4-FFF2-40B4-BE49-F238E27FC236}">
                          <a16:creationId xmlns:a16="http://schemas.microsoft.com/office/drawing/2014/main" xmlns="" id="{EEE05506-D6F7-4E53-AD3B-6B12A366B5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43" name="Line 1423">
                    <a:extLst>
                      <a:ext uri="{FF2B5EF4-FFF2-40B4-BE49-F238E27FC236}">
                        <a16:creationId xmlns:a16="http://schemas.microsoft.com/office/drawing/2014/main" xmlns="" id="{B0ED9DDB-5C32-4545-A391-6954E9A2B6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39" name="Line 1424">
                  <a:extLst>
                    <a:ext uri="{FF2B5EF4-FFF2-40B4-BE49-F238E27FC236}">
                      <a16:creationId xmlns:a16="http://schemas.microsoft.com/office/drawing/2014/main" xmlns="" id="{3E3B6EFA-644D-4EAB-85D3-66606869D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0" name="Line 1425">
                  <a:extLst>
                    <a:ext uri="{FF2B5EF4-FFF2-40B4-BE49-F238E27FC236}">
                      <a16:creationId xmlns:a16="http://schemas.microsoft.com/office/drawing/2014/main" xmlns="" id="{A0F326EF-9C6A-42FF-8AAD-0F1280060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1" name="Line 1426">
                  <a:extLst>
                    <a:ext uri="{FF2B5EF4-FFF2-40B4-BE49-F238E27FC236}">
                      <a16:creationId xmlns:a16="http://schemas.microsoft.com/office/drawing/2014/main" xmlns="" id="{2651BF54-742C-48BC-ADED-1ED195820C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163" name="Gruppieren 162">
                <a:extLst>
                  <a:ext uri="{FF2B5EF4-FFF2-40B4-BE49-F238E27FC236}">
                    <a16:creationId xmlns:a16="http://schemas.microsoft.com/office/drawing/2014/main" xmlns="" id="{EDC5549A-4982-4E2D-806D-F7A5481300AE}"/>
                  </a:ext>
                </a:extLst>
              </p:cNvPr>
              <p:cNvGrpSpPr/>
              <p:nvPr/>
            </p:nvGrpSpPr>
            <p:grpSpPr>
              <a:xfrm>
                <a:off x="7062159" y="2692074"/>
                <a:ext cx="262348" cy="354419"/>
                <a:chOff x="6759990" y="1548173"/>
                <a:chExt cx="262348" cy="354419"/>
              </a:xfrm>
            </p:grpSpPr>
            <p:sp>
              <p:nvSpPr>
                <p:cNvPr id="164" name="AutoShape 1420">
                  <a:extLst>
                    <a:ext uri="{FF2B5EF4-FFF2-40B4-BE49-F238E27FC236}">
                      <a16:creationId xmlns:a16="http://schemas.microsoft.com/office/drawing/2014/main" xmlns="" id="{4F3520DE-C446-4A4E-B977-ABE2104B9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165" name="Gruppieren 164">
                  <a:extLst>
                    <a:ext uri="{FF2B5EF4-FFF2-40B4-BE49-F238E27FC236}">
                      <a16:creationId xmlns:a16="http://schemas.microsoft.com/office/drawing/2014/main" xmlns="" id="{AE1DD3A5-200D-4237-B833-DB7E8BDD42F1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169" name="Gruppieren 168">
                    <a:extLst>
                      <a:ext uri="{FF2B5EF4-FFF2-40B4-BE49-F238E27FC236}">
                        <a16:creationId xmlns:a16="http://schemas.microsoft.com/office/drawing/2014/main" xmlns="" id="{C8A3AC66-13AF-4B6D-B0D1-E89E73A18090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171" name="Line 1421">
                      <a:extLst>
                        <a:ext uri="{FF2B5EF4-FFF2-40B4-BE49-F238E27FC236}">
                          <a16:creationId xmlns:a16="http://schemas.microsoft.com/office/drawing/2014/main" xmlns="" id="{0D35E584-BB77-4454-A236-7E37A53669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72" name="Line 1422">
                      <a:extLst>
                        <a:ext uri="{FF2B5EF4-FFF2-40B4-BE49-F238E27FC236}">
                          <a16:creationId xmlns:a16="http://schemas.microsoft.com/office/drawing/2014/main" xmlns="" id="{97922DD2-58A0-459C-8DE4-0F354771C3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70" name="Line 1423">
                    <a:extLst>
                      <a:ext uri="{FF2B5EF4-FFF2-40B4-BE49-F238E27FC236}">
                        <a16:creationId xmlns:a16="http://schemas.microsoft.com/office/drawing/2014/main" xmlns="" id="{6A36E6F0-657E-4ECA-97E1-33C06D62D1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66" name="Line 1424">
                  <a:extLst>
                    <a:ext uri="{FF2B5EF4-FFF2-40B4-BE49-F238E27FC236}">
                      <a16:creationId xmlns:a16="http://schemas.microsoft.com/office/drawing/2014/main" xmlns="" id="{EFD24DDF-8E16-447E-9444-85DF0DEDB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7" name="Line 1425">
                  <a:extLst>
                    <a:ext uri="{FF2B5EF4-FFF2-40B4-BE49-F238E27FC236}">
                      <a16:creationId xmlns:a16="http://schemas.microsoft.com/office/drawing/2014/main" xmlns="" id="{A5A66A76-56A3-4B45-9C4C-7896F1A3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8" name="Line 1426">
                  <a:extLst>
                    <a:ext uri="{FF2B5EF4-FFF2-40B4-BE49-F238E27FC236}">
                      <a16:creationId xmlns:a16="http://schemas.microsoft.com/office/drawing/2014/main" xmlns="" id="{39CB6D13-B0D7-44CB-B421-BF02FE095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176" name="Pfeil: nach rechts 175">
              <a:extLst>
                <a:ext uri="{FF2B5EF4-FFF2-40B4-BE49-F238E27FC236}">
                  <a16:creationId xmlns:a16="http://schemas.microsoft.com/office/drawing/2014/main" xmlns="" id="{7D5F79BD-1A5A-4D0F-9C1D-FDE0B5045B54}"/>
                </a:ext>
              </a:extLst>
            </p:cNvPr>
            <p:cNvSpPr/>
            <p:nvPr/>
          </p:nvSpPr>
          <p:spPr>
            <a:xfrm>
              <a:off x="7244923" y="2514729"/>
              <a:ext cx="350392" cy="24984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7" name="Gruppieren 236">
              <a:extLst>
                <a:ext uri="{FF2B5EF4-FFF2-40B4-BE49-F238E27FC236}">
                  <a16:creationId xmlns:a16="http://schemas.microsoft.com/office/drawing/2014/main" xmlns="" id="{94C7E9F2-9697-465D-BE9B-31104ABBAB64}"/>
                </a:ext>
              </a:extLst>
            </p:cNvPr>
            <p:cNvGrpSpPr/>
            <p:nvPr/>
          </p:nvGrpSpPr>
          <p:grpSpPr>
            <a:xfrm>
              <a:off x="6386906" y="2366304"/>
              <a:ext cx="659770" cy="546690"/>
              <a:chOff x="6386906" y="2683368"/>
              <a:chExt cx="659770" cy="546690"/>
            </a:xfrm>
          </p:grpSpPr>
          <p:sp>
            <p:nvSpPr>
              <p:cNvPr id="155" name="Oval 1058">
                <a:extLst>
                  <a:ext uri="{FF2B5EF4-FFF2-40B4-BE49-F238E27FC236}">
                    <a16:creationId xmlns:a16="http://schemas.microsoft.com/office/drawing/2014/main" xmlns="" id="{D51B5550-9512-4905-ADD4-B5CE1B72C7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96868" y="3148069"/>
                <a:ext cx="441776" cy="8198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56" name="Oval 1059">
                <a:extLst>
                  <a:ext uri="{FF2B5EF4-FFF2-40B4-BE49-F238E27FC236}">
                    <a16:creationId xmlns:a16="http://schemas.microsoft.com/office/drawing/2014/main" xmlns="" id="{7FA8A4A6-24D3-488B-8AAC-27901EC79A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00726" y="3135529"/>
                <a:ext cx="434059" cy="81989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57" name="AutoShape 1060">
                <a:extLst>
                  <a:ext uri="{FF2B5EF4-FFF2-40B4-BE49-F238E27FC236}">
                    <a16:creationId xmlns:a16="http://schemas.microsoft.com/office/drawing/2014/main" xmlns="" id="{634D6716-396F-4800-BE04-242C263E3B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 flipV="1">
                <a:off x="6662292" y="3100203"/>
                <a:ext cx="110927" cy="700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18 w 21600"/>
                  <a:gd name="T13" fmla="*/ 4506 h 21600"/>
                  <a:gd name="T14" fmla="*/ 17182 w 21600"/>
                  <a:gd name="T15" fmla="*/ 17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cxnSp>
            <p:nvCxnSpPr>
              <p:cNvPr id="158" name="Gerader Verbinder 157">
                <a:extLst>
                  <a:ext uri="{FF2B5EF4-FFF2-40B4-BE49-F238E27FC236}">
                    <a16:creationId xmlns:a16="http://schemas.microsoft.com/office/drawing/2014/main" xmlns="" id="{EB19C235-747D-492C-88A3-C637DEF88D80}"/>
                  </a:ext>
                </a:extLst>
              </p:cNvPr>
              <p:cNvCxnSpPr/>
              <p:nvPr/>
            </p:nvCxnSpPr>
            <p:spPr>
              <a:xfrm flipH="1">
                <a:off x="6662292" y="3100203"/>
                <a:ext cx="28937" cy="7005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r Verbinder 158">
                <a:extLst>
                  <a:ext uri="{FF2B5EF4-FFF2-40B4-BE49-F238E27FC236}">
                    <a16:creationId xmlns:a16="http://schemas.microsoft.com/office/drawing/2014/main" xmlns="" id="{D86B2D5D-E318-432D-8FB1-A41A7BF88748}"/>
                  </a:ext>
                </a:extLst>
              </p:cNvPr>
              <p:cNvCxnSpPr/>
              <p:nvPr/>
            </p:nvCxnSpPr>
            <p:spPr>
              <a:xfrm>
                <a:off x="6744282" y="3100203"/>
                <a:ext cx="28937" cy="7005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AutoShape 1057">
                <a:extLst>
                  <a:ext uri="{FF2B5EF4-FFF2-40B4-BE49-F238E27FC236}">
                    <a16:creationId xmlns:a16="http://schemas.microsoft.com/office/drawing/2014/main" xmlns="" id="{16AA68EC-2550-4FD8-9CB8-E7CF4AAFE0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86906" y="2683368"/>
                <a:ext cx="659770" cy="420823"/>
              </a:xfrm>
              <a:prstGeom prst="roundRect">
                <a:avLst>
                  <a:gd name="adj" fmla="val 554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62" name="Rectangle 1061">
                <a:extLst>
                  <a:ext uri="{FF2B5EF4-FFF2-40B4-BE49-F238E27FC236}">
                    <a16:creationId xmlns:a16="http://schemas.microsoft.com/office/drawing/2014/main" xmlns="" id="{C2D1D5D4-8D0D-412F-8F57-0286017D48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11503" y="2704174"/>
                <a:ext cx="610577" cy="3792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GB" altLang="de-DE" sz="160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236" name="Gruppieren 235">
                <a:extLst>
                  <a:ext uri="{FF2B5EF4-FFF2-40B4-BE49-F238E27FC236}">
                    <a16:creationId xmlns:a16="http://schemas.microsoft.com/office/drawing/2014/main" xmlns="" id="{5346619B-E7BE-45D7-98E7-3E0F2925DBBC}"/>
                  </a:ext>
                </a:extLst>
              </p:cNvPr>
              <p:cNvGrpSpPr/>
              <p:nvPr/>
            </p:nvGrpSpPr>
            <p:grpSpPr>
              <a:xfrm>
                <a:off x="6568438" y="2743030"/>
                <a:ext cx="296706" cy="301500"/>
                <a:chOff x="6613192" y="2796488"/>
                <a:chExt cx="225324" cy="228964"/>
              </a:xfrm>
            </p:grpSpPr>
            <p:sp>
              <p:nvSpPr>
                <p:cNvPr id="233" name="Freeform 35">
                  <a:extLst>
                    <a:ext uri="{FF2B5EF4-FFF2-40B4-BE49-F238E27FC236}">
                      <a16:creationId xmlns:a16="http://schemas.microsoft.com/office/drawing/2014/main" xmlns="" id="{F4646B43-38A6-4F8E-8A20-A7FC36BF9E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62492" y="2796488"/>
                  <a:ext cx="176024" cy="176024"/>
                </a:xfrm>
                <a:custGeom>
                  <a:avLst/>
                  <a:gdLst>
                    <a:gd name="T0" fmla="*/ 113 w 225"/>
                    <a:gd name="T1" fmla="*/ 225 h 225"/>
                    <a:gd name="T2" fmla="*/ 0 w 225"/>
                    <a:gd name="T3" fmla="*/ 112 h 225"/>
                    <a:gd name="T4" fmla="*/ 113 w 225"/>
                    <a:gd name="T5" fmla="*/ 0 h 225"/>
                    <a:gd name="T6" fmla="*/ 225 w 225"/>
                    <a:gd name="T7" fmla="*/ 112 h 225"/>
                    <a:gd name="T8" fmla="*/ 113 w 225"/>
                    <a:gd name="T9" fmla="*/ 225 h 225"/>
                    <a:gd name="T10" fmla="*/ 113 w 225"/>
                    <a:gd name="T11" fmla="*/ 35 h 225"/>
                    <a:gd name="T12" fmla="*/ 36 w 225"/>
                    <a:gd name="T13" fmla="*/ 112 h 225"/>
                    <a:gd name="T14" fmla="*/ 113 w 225"/>
                    <a:gd name="T15" fmla="*/ 189 h 225"/>
                    <a:gd name="T16" fmla="*/ 189 w 225"/>
                    <a:gd name="T17" fmla="*/ 112 h 225"/>
                    <a:gd name="T18" fmla="*/ 113 w 225"/>
                    <a:gd name="T19" fmla="*/ 35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5" h="225">
                      <a:moveTo>
                        <a:pt x="113" y="225"/>
                      </a:moveTo>
                      <a:cubicBezTo>
                        <a:pt x="50" y="225"/>
                        <a:pt x="0" y="175"/>
                        <a:pt x="0" y="112"/>
                      </a:cubicBezTo>
                      <a:cubicBezTo>
                        <a:pt x="0" y="50"/>
                        <a:pt x="50" y="0"/>
                        <a:pt x="113" y="0"/>
                      </a:cubicBezTo>
                      <a:cubicBezTo>
                        <a:pt x="175" y="0"/>
                        <a:pt x="225" y="50"/>
                        <a:pt x="225" y="112"/>
                      </a:cubicBezTo>
                      <a:cubicBezTo>
                        <a:pt x="225" y="175"/>
                        <a:pt x="175" y="225"/>
                        <a:pt x="113" y="225"/>
                      </a:cubicBezTo>
                      <a:close/>
                      <a:moveTo>
                        <a:pt x="113" y="35"/>
                      </a:moveTo>
                      <a:cubicBezTo>
                        <a:pt x="70" y="35"/>
                        <a:pt x="36" y="70"/>
                        <a:pt x="36" y="112"/>
                      </a:cubicBezTo>
                      <a:cubicBezTo>
                        <a:pt x="36" y="155"/>
                        <a:pt x="70" y="189"/>
                        <a:pt x="113" y="189"/>
                      </a:cubicBezTo>
                      <a:cubicBezTo>
                        <a:pt x="155" y="189"/>
                        <a:pt x="189" y="155"/>
                        <a:pt x="189" y="112"/>
                      </a:cubicBezTo>
                      <a:cubicBezTo>
                        <a:pt x="189" y="70"/>
                        <a:pt x="155" y="35"/>
                        <a:pt x="113" y="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6">
                  <a:extLst>
                    <a:ext uri="{FF2B5EF4-FFF2-40B4-BE49-F238E27FC236}">
                      <a16:creationId xmlns:a16="http://schemas.microsoft.com/office/drawing/2014/main" xmlns="" id="{DBFA32C3-88C1-478B-A92A-9998D3490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3192" y="2923874"/>
                  <a:ext cx="103232" cy="101578"/>
                </a:xfrm>
                <a:custGeom>
                  <a:avLst/>
                  <a:gdLst>
                    <a:gd name="T0" fmla="*/ 20 w 132"/>
                    <a:gd name="T1" fmla="*/ 130 h 130"/>
                    <a:gd name="T2" fmla="*/ 7 w 132"/>
                    <a:gd name="T3" fmla="*/ 124 h 130"/>
                    <a:gd name="T4" fmla="*/ 7 w 132"/>
                    <a:gd name="T5" fmla="*/ 99 h 130"/>
                    <a:gd name="T6" fmla="*/ 100 w 132"/>
                    <a:gd name="T7" fmla="*/ 7 h 130"/>
                    <a:gd name="T8" fmla="*/ 125 w 132"/>
                    <a:gd name="T9" fmla="*/ 7 h 130"/>
                    <a:gd name="T10" fmla="*/ 125 w 132"/>
                    <a:gd name="T11" fmla="*/ 32 h 130"/>
                    <a:gd name="T12" fmla="*/ 33 w 132"/>
                    <a:gd name="T13" fmla="*/ 124 h 130"/>
                    <a:gd name="T14" fmla="*/ 20 w 132"/>
                    <a:gd name="T1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" h="130">
                      <a:moveTo>
                        <a:pt x="20" y="130"/>
                      </a:moveTo>
                      <a:cubicBezTo>
                        <a:pt x="15" y="130"/>
                        <a:pt x="11" y="128"/>
                        <a:pt x="7" y="124"/>
                      </a:cubicBezTo>
                      <a:cubicBezTo>
                        <a:pt x="0" y="117"/>
                        <a:pt x="0" y="106"/>
                        <a:pt x="7" y="9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7" y="0"/>
                        <a:pt x="118" y="0"/>
                        <a:pt x="125" y="7"/>
                      </a:cubicBezTo>
                      <a:cubicBezTo>
                        <a:pt x="132" y="14"/>
                        <a:pt x="132" y="25"/>
                        <a:pt x="125" y="32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29" y="128"/>
                        <a:pt x="24" y="130"/>
                        <a:pt x="20" y="1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7F09E948-917B-4C85-BB28-A68455E43A4B}"/>
              </a:ext>
            </a:extLst>
          </p:cNvPr>
          <p:cNvGrpSpPr/>
          <p:nvPr/>
        </p:nvGrpSpPr>
        <p:grpSpPr>
          <a:xfrm>
            <a:off x="5355588" y="3274161"/>
            <a:ext cx="3180830" cy="1284432"/>
            <a:chOff x="5355588" y="3274161"/>
            <a:chExt cx="3180830" cy="1284432"/>
          </a:xfrm>
        </p:grpSpPr>
        <p:sp>
          <p:nvSpPr>
            <p:cNvPr id="66" name="Text Box 13">
              <a:extLst>
                <a:ext uri="{FF2B5EF4-FFF2-40B4-BE49-F238E27FC236}">
                  <a16:creationId xmlns:a16="http://schemas.microsoft.com/office/drawing/2014/main" xmlns="" id="{364A8DEB-0B97-4E3D-9BC4-72310CD9AD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96925" y="3281780"/>
              <a:ext cx="2739493" cy="5894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90000" rIns="72000" bIns="0">
              <a:spAutoFit/>
            </a:bodyPr>
            <a:lstStyle/>
            <a:p>
              <a:pPr algn="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GB" dirty="0">
                  <a:solidFill>
                    <a:schemeClr val="accent2"/>
                  </a:solidFill>
                </a:rPr>
                <a:t>AI</a:t>
              </a:r>
              <a:r>
                <a:rPr lang="en-GB" dirty="0"/>
                <a:t> </a:t>
              </a:r>
              <a:r>
                <a:rPr lang="en-US" dirty="0">
                  <a:solidFill>
                    <a:srgbClr val="404955"/>
                  </a:solidFill>
                </a:rPr>
                <a:t>processes patents and assists </a:t>
              </a:r>
              <a:r>
                <a:rPr lang="en-US" dirty="0" smtClean="0">
                  <a:solidFill>
                    <a:srgbClr val="404955"/>
                  </a:solidFill>
                </a:rPr>
                <a:t>decision-making</a:t>
              </a:r>
              <a:endParaRPr lang="en-US" sz="1400" dirty="0">
                <a:solidFill>
                  <a:srgbClr val="404955"/>
                </a:solidFill>
              </a:endParaRPr>
            </a:p>
          </p:txBody>
        </p:sp>
        <p:cxnSp>
          <p:nvCxnSpPr>
            <p:cNvPr id="67" name="Gerade Verbindung 31">
              <a:extLst>
                <a:ext uri="{FF2B5EF4-FFF2-40B4-BE49-F238E27FC236}">
                  <a16:creationId xmlns:a16="http://schemas.microsoft.com/office/drawing/2014/main" xmlns="" id="{B1D9216E-7224-40D6-A2A4-C38E7DE49F1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355588" y="3274161"/>
              <a:ext cx="3180830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</p:cxn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xmlns="" id="{155445DA-878F-4A33-BD69-9ACF06853627}"/>
                </a:ext>
              </a:extLst>
            </p:cNvPr>
            <p:cNvGrpSpPr/>
            <p:nvPr/>
          </p:nvGrpSpPr>
          <p:grpSpPr>
            <a:xfrm>
              <a:off x="7793563" y="4072691"/>
              <a:ext cx="630499" cy="425115"/>
              <a:chOff x="7951989" y="4083859"/>
              <a:chExt cx="630499" cy="425115"/>
            </a:xfrm>
          </p:grpSpPr>
          <p:sp>
            <p:nvSpPr>
              <p:cNvPr id="72" name="Abgerundetes Rechteck 16">
                <a:extLst>
                  <a:ext uri="{FF2B5EF4-FFF2-40B4-BE49-F238E27FC236}">
                    <a16:creationId xmlns:a16="http://schemas.microsoft.com/office/drawing/2014/main" xmlns="" id="{2E2CBD22-6AE0-4DF0-A0C7-B9683999424F}"/>
                  </a:ext>
                </a:extLst>
              </p:cNvPr>
              <p:cNvSpPr/>
              <p:nvPr/>
            </p:nvSpPr>
            <p:spPr>
              <a:xfrm>
                <a:off x="8295930" y="4482293"/>
                <a:ext cx="144000" cy="25200"/>
              </a:xfrm>
              <a:prstGeom prst="roundRect">
                <a:avLst>
                  <a:gd name="adj" fmla="val 145714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xmlns="" id="{0FCB3AAF-C761-40E8-886B-6938291FFDBE}"/>
                  </a:ext>
                </a:extLst>
              </p:cNvPr>
              <p:cNvGrpSpPr/>
              <p:nvPr/>
            </p:nvGrpSpPr>
            <p:grpSpPr>
              <a:xfrm>
                <a:off x="8138986" y="4083859"/>
                <a:ext cx="262348" cy="354419"/>
                <a:chOff x="6759990" y="1548173"/>
                <a:chExt cx="262348" cy="354419"/>
              </a:xfrm>
            </p:grpSpPr>
            <p:sp>
              <p:nvSpPr>
                <p:cNvPr id="99" name="AutoShape 1420">
                  <a:extLst>
                    <a:ext uri="{FF2B5EF4-FFF2-40B4-BE49-F238E27FC236}">
                      <a16:creationId xmlns:a16="http://schemas.microsoft.com/office/drawing/2014/main" xmlns="" id="{0CF87B92-D50F-42EB-99D6-8EE6D19C4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100" name="Gruppieren 99">
                  <a:extLst>
                    <a:ext uri="{FF2B5EF4-FFF2-40B4-BE49-F238E27FC236}">
                      <a16:creationId xmlns:a16="http://schemas.microsoft.com/office/drawing/2014/main" xmlns="" id="{BC3450C6-611E-43D5-A9BE-8567C894E8D3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104" name="Gruppieren 103">
                    <a:extLst>
                      <a:ext uri="{FF2B5EF4-FFF2-40B4-BE49-F238E27FC236}">
                        <a16:creationId xmlns:a16="http://schemas.microsoft.com/office/drawing/2014/main" xmlns="" id="{8659F018-B01E-4D44-9928-C5336C541B46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106" name="Line 1421">
                      <a:extLst>
                        <a:ext uri="{FF2B5EF4-FFF2-40B4-BE49-F238E27FC236}">
                          <a16:creationId xmlns:a16="http://schemas.microsoft.com/office/drawing/2014/main" xmlns="" id="{0C723396-8D01-467D-9E42-88097F360B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07" name="Line 1422">
                      <a:extLst>
                        <a:ext uri="{FF2B5EF4-FFF2-40B4-BE49-F238E27FC236}">
                          <a16:creationId xmlns:a16="http://schemas.microsoft.com/office/drawing/2014/main" xmlns="" id="{B270B3D0-0C0D-448C-A840-31A8F27A46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05" name="Line 1423">
                    <a:extLst>
                      <a:ext uri="{FF2B5EF4-FFF2-40B4-BE49-F238E27FC236}">
                        <a16:creationId xmlns:a16="http://schemas.microsoft.com/office/drawing/2014/main" xmlns="" id="{71112C1F-271D-4D34-8B42-58CE90E5CD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01" name="Line 1424">
                  <a:extLst>
                    <a:ext uri="{FF2B5EF4-FFF2-40B4-BE49-F238E27FC236}">
                      <a16:creationId xmlns:a16="http://schemas.microsoft.com/office/drawing/2014/main" xmlns="" id="{5D88B225-390C-4373-A68B-3DE2CA572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2" name="Line 1425">
                  <a:extLst>
                    <a:ext uri="{FF2B5EF4-FFF2-40B4-BE49-F238E27FC236}">
                      <a16:creationId xmlns:a16="http://schemas.microsoft.com/office/drawing/2014/main" xmlns="" id="{9681E015-576A-4D4E-BA05-33F3EF011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3" name="Line 1426">
                  <a:extLst>
                    <a:ext uri="{FF2B5EF4-FFF2-40B4-BE49-F238E27FC236}">
                      <a16:creationId xmlns:a16="http://schemas.microsoft.com/office/drawing/2014/main" xmlns="" id="{C14FB3B1-F1FA-4EF3-9AF4-21B134B76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xmlns="" id="{3F4BDB51-85C1-4F0B-8F22-918E82778F7C}"/>
                  </a:ext>
                </a:extLst>
              </p:cNvPr>
              <p:cNvGrpSpPr/>
              <p:nvPr/>
            </p:nvGrpSpPr>
            <p:grpSpPr>
              <a:xfrm>
                <a:off x="8045488" y="4119207"/>
                <a:ext cx="262348" cy="354419"/>
                <a:chOff x="6759990" y="1548173"/>
                <a:chExt cx="262348" cy="354419"/>
              </a:xfrm>
            </p:grpSpPr>
            <p:sp>
              <p:nvSpPr>
                <p:cNvPr id="90" name="AutoShape 1420">
                  <a:extLst>
                    <a:ext uri="{FF2B5EF4-FFF2-40B4-BE49-F238E27FC236}">
                      <a16:creationId xmlns:a16="http://schemas.microsoft.com/office/drawing/2014/main" xmlns="" id="{B5921039-080E-4B8F-B536-407FE6EF2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91" name="Gruppieren 90">
                  <a:extLst>
                    <a:ext uri="{FF2B5EF4-FFF2-40B4-BE49-F238E27FC236}">
                      <a16:creationId xmlns:a16="http://schemas.microsoft.com/office/drawing/2014/main" xmlns="" id="{0E2C356C-4F7D-4D46-AFA1-23AFFACB54D6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96352"/>
                  <a:chOff x="6783519" y="1601416"/>
                  <a:chExt cx="528963" cy="96352"/>
                </a:xfrm>
              </p:grpSpPr>
              <p:grpSp>
                <p:nvGrpSpPr>
                  <p:cNvPr id="95" name="Gruppieren 94">
                    <a:extLst>
                      <a:ext uri="{FF2B5EF4-FFF2-40B4-BE49-F238E27FC236}">
                        <a16:creationId xmlns:a16="http://schemas.microsoft.com/office/drawing/2014/main" xmlns="" id="{A5EDB083-CD73-4619-B837-CC754B40578F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528963" cy="48177"/>
                    <a:chOff x="6783519" y="1601416"/>
                    <a:chExt cx="528963" cy="48177"/>
                  </a:xfrm>
                </p:grpSpPr>
                <p:sp>
                  <p:nvSpPr>
                    <p:cNvPr id="97" name="Line 1421">
                      <a:extLst>
                        <a:ext uri="{FF2B5EF4-FFF2-40B4-BE49-F238E27FC236}">
                          <a16:creationId xmlns:a16="http://schemas.microsoft.com/office/drawing/2014/main" xmlns="" id="{94E545FA-D531-4D6D-AD81-B4D8272A9A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52896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98" name="Line 1422">
                      <a:extLst>
                        <a:ext uri="{FF2B5EF4-FFF2-40B4-BE49-F238E27FC236}">
                          <a16:creationId xmlns:a16="http://schemas.microsoft.com/office/drawing/2014/main" xmlns="" id="{3005E58A-DB30-4A93-BE9C-F536EE3BA5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52896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96" name="Line 1423">
                    <a:extLst>
                      <a:ext uri="{FF2B5EF4-FFF2-40B4-BE49-F238E27FC236}">
                        <a16:creationId xmlns:a16="http://schemas.microsoft.com/office/drawing/2014/main" xmlns="" id="{205CC860-1336-4ADF-8C6A-5BC6486341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52896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92" name="Line 1424">
                  <a:extLst>
                    <a:ext uri="{FF2B5EF4-FFF2-40B4-BE49-F238E27FC236}">
                      <a16:creationId xmlns:a16="http://schemas.microsoft.com/office/drawing/2014/main" xmlns="" id="{FBC7F6EC-9F1C-4D24-B3D7-C7B88CAEA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3" name="Line 1425">
                  <a:extLst>
                    <a:ext uri="{FF2B5EF4-FFF2-40B4-BE49-F238E27FC236}">
                      <a16:creationId xmlns:a16="http://schemas.microsoft.com/office/drawing/2014/main" xmlns="" id="{C8C218C5-4126-4F9E-94FA-31352A0898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4" name="Line 1426">
                  <a:extLst>
                    <a:ext uri="{FF2B5EF4-FFF2-40B4-BE49-F238E27FC236}">
                      <a16:creationId xmlns:a16="http://schemas.microsoft.com/office/drawing/2014/main" xmlns="" id="{E943F931-D683-487B-BFCF-054CFB9558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xmlns="" id="{A4516EC0-6202-49B3-87C9-E83FE799D6FE}"/>
                  </a:ext>
                </a:extLst>
              </p:cNvPr>
              <p:cNvGrpSpPr/>
              <p:nvPr/>
            </p:nvGrpSpPr>
            <p:grpSpPr>
              <a:xfrm>
                <a:off x="7951989" y="4154555"/>
                <a:ext cx="262348" cy="354419"/>
                <a:chOff x="6759990" y="1548173"/>
                <a:chExt cx="262348" cy="354419"/>
              </a:xfrm>
            </p:grpSpPr>
            <p:sp>
              <p:nvSpPr>
                <p:cNvPr id="80" name="AutoShape 1420">
                  <a:extLst>
                    <a:ext uri="{FF2B5EF4-FFF2-40B4-BE49-F238E27FC236}">
                      <a16:creationId xmlns:a16="http://schemas.microsoft.com/office/drawing/2014/main" xmlns="" id="{A3F9D7AE-915A-4435-9064-EF3AD0864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3"/>
                  <a:ext cx="262348" cy="354419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6350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de-DE" dirty="0"/>
                </a:p>
              </p:txBody>
            </p:sp>
            <p:grpSp>
              <p:nvGrpSpPr>
                <p:cNvPr id="81" name="Gruppieren 80">
                  <a:extLst>
                    <a:ext uri="{FF2B5EF4-FFF2-40B4-BE49-F238E27FC236}">
                      <a16:creationId xmlns:a16="http://schemas.microsoft.com/office/drawing/2014/main" xmlns="" id="{54E73022-1A5C-467E-BE88-B4B2F4DB6B6E}"/>
                    </a:ext>
                  </a:extLst>
                </p:cNvPr>
                <p:cNvGrpSpPr/>
                <p:nvPr/>
              </p:nvGrpSpPr>
              <p:grpSpPr>
                <a:xfrm>
                  <a:off x="6783519" y="1601416"/>
                  <a:ext cx="54000" cy="96352"/>
                  <a:chOff x="6783519" y="1601416"/>
                  <a:chExt cx="136800" cy="96352"/>
                </a:xfrm>
              </p:grpSpPr>
              <p:grpSp>
                <p:nvGrpSpPr>
                  <p:cNvPr id="86" name="Gruppieren 85">
                    <a:extLst>
                      <a:ext uri="{FF2B5EF4-FFF2-40B4-BE49-F238E27FC236}">
                        <a16:creationId xmlns:a16="http://schemas.microsoft.com/office/drawing/2014/main" xmlns="" id="{AC417BA0-3139-4F90-B619-BF165F07E9A9}"/>
                      </a:ext>
                    </a:extLst>
                  </p:cNvPr>
                  <p:cNvGrpSpPr/>
                  <p:nvPr/>
                </p:nvGrpSpPr>
                <p:grpSpPr>
                  <a:xfrm>
                    <a:off x="6783519" y="1601416"/>
                    <a:ext cx="135291" cy="48177"/>
                    <a:chOff x="6783519" y="1601416"/>
                    <a:chExt cx="135291" cy="48177"/>
                  </a:xfrm>
                </p:grpSpPr>
                <p:sp>
                  <p:nvSpPr>
                    <p:cNvPr id="88" name="Line 1421">
                      <a:extLst>
                        <a:ext uri="{FF2B5EF4-FFF2-40B4-BE49-F238E27FC236}">
                          <a16:creationId xmlns:a16="http://schemas.microsoft.com/office/drawing/2014/main" xmlns="" id="{C00E42A6-DBBE-43D0-9230-7C253D7D46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01416"/>
                      <a:ext cx="13529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9" name="Line 1422">
                      <a:extLst>
                        <a:ext uri="{FF2B5EF4-FFF2-40B4-BE49-F238E27FC236}">
                          <a16:creationId xmlns:a16="http://schemas.microsoft.com/office/drawing/2014/main" xmlns="" id="{40DF2C59-3E3F-4967-A97C-EFD70497DF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83519" y="1649593"/>
                      <a:ext cx="13529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87" name="Line 1423">
                    <a:extLst>
                      <a:ext uri="{FF2B5EF4-FFF2-40B4-BE49-F238E27FC236}">
                        <a16:creationId xmlns:a16="http://schemas.microsoft.com/office/drawing/2014/main" xmlns="" id="{335B764F-51A9-472A-AC8E-568A8C0ECD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97768"/>
                    <a:ext cx="1368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82" name="Line 1424">
                  <a:extLst>
                    <a:ext uri="{FF2B5EF4-FFF2-40B4-BE49-F238E27FC236}">
                      <a16:creationId xmlns:a16="http://schemas.microsoft.com/office/drawing/2014/main" xmlns="" id="{775DE8A0-B5E8-4218-8AA6-14044D6DC9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45945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Line 1425">
                  <a:extLst>
                    <a:ext uri="{FF2B5EF4-FFF2-40B4-BE49-F238E27FC236}">
                      <a16:creationId xmlns:a16="http://schemas.microsoft.com/office/drawing/2014/main" xmlns="" id="{AFACC748-3E98-4AD6-BF2F-F0F4A45A4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794121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Line 1426">
                  <a:extLst>
                    <a:ext uri="{FF2B5EF4-FFF2-40B4-BE49-F238E27FC236}">
                      <a16:creationId xmlns:a16="http://schemas.microsoft.com/office/drawing/2014/main" xmlns="" id="{495477BB-F2A0-4204-B731-3B8642748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3519" y="1843472"/>
                  <a:ext cx="207054" cy="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Textfeld 84">
                  <a:extLst>
                    <a:ext uri="{FF2B5EF4-FFF2-40B4-BE49-F238E27FC236}">
                      <a16:creationId xmlns:a16="http://schemas.microsoft.com/office/drawing/2014/main" xmlns="" id="{9B67B241-FE40-46F4-9B29-30AD13E7EBF8}"/>
                    </a:ext>
                  </a:extLst>
                </p:cNvPr>
                <p:cNvSpPr txBox="1"/>
                <p:nvPr/>
              </p:nvSpPr>
              <p:spPr>
                <a:xfrm>
                  <a:off x="6859751" y="1551962"/>
                  <a:ext cx="150682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GB" sz="1050" dirty="0">
                      <a:solidFill>
                        <a:schemeClr val="accent2"/>
                      </a:solidFill>
                    </a:rPr>
                    <a:t>§§</a:t>
                  </a:r>
                </a:p>
              </p:txBody>
            </p:sp>
          </p:grpSp>
          <p:grpSp>
            <p:nvGrpSpPr>
              <p:cNvPr id="76" name="Gruppieren 75">
                <a:extLst>
                  <a:ext uri="{FF2B5EF4-FFF2-40B4-BE49-F238E27FC236}">
                    <a16:creationId xmlns:a16="http://schemas.microsoft.com/office/drawing/2014/main" xmlns="" id="{6D5D3583-1517-4071-B456-12DEA6CD6796}"/>
                  </a:ext>
                </a:extLst>
              </p:cNvPr>
              <p:cNvGrpSpPr/>
              <p:nvPr/>
            </p:nvGrpSpPr>
            <p:grpSpPr>
              <a:xfrm rot="14071254">
                <a:off x="8359078" y="4224258"/>
                <a:ext cx="160338" cy="286482"/>
                <a:chOff x="2540011" y="884054"/>
                <a:chExt cx="1583656" cy="2829540"/>
              </a:xfrm>
              <a:solidFill>
                <a:schemeClr val="accent2"/>
              </a:solidFill>
            </p:grpSpPr>
            <p:sp>
              <p:nvSpPr>
                <p:cNvPr id="77" name="Freihandform 90">
                  <a:extLst>
                    <a:ext uri="{FF2B5EF4-FFF2-40B4-BE49-F238E27FC236}">
                      <a16:creationId xmlns:a16="http://schemas.microsoft.com/office/drawing/2014/main" xmlns="" id="{7CD902E8-0FED-4545-95D7-684DABB01A88}"/>
                    </a:ext>
                  </a:extLst>
                </p:cNvPr>
                <p:cNvSpPr/>
                <p:nvPr/>
              </p:nvSpPr>
              <p:spPr>
                <a:xfrm rot="2667847">
                  <a:off x="2540011" y="956019"/>
                  <a:ext cx="793244" cy="2757575"/>
                </a:xfrm>
                <a:custGeom>
                  <a:avLst/>
                  <a:gdLst>
                    <a:gd name="connsiteX0" fmla="*/ 0 w 793244"/>
                    <a:gd name="connsiteY0" fmla="*/ 79902 h 2757575"/>
                    <a:gd name="connsiteX1" fmla="*/ 793243 w 793244"/>
                    <a:gd name="connsiteY1" fmla="*/ 101354 h 2757575"/>
                    <a:gd name="connsiteX2" fmla="*/ 760324 w 793244"/>
                    <a:gd name="connsiteY2" fmla="*/ 169357 h 2757575"/>
                    <a:gd name="connsiteX3" fmla="*/ 766417 w 793244"/>
                    <a:gd name="connsiteY3" fmla="*/ 794146 h 2757575"/>
                    <a:gd name="connsiteX4" fmla="*/ 570789 w 793244"/>
                    <a:gd name="connsiteY4" fmla="*/ 825459 h 2757575"/>
                    <a:gd name="connsiteX5" fmla="*/ 477230 w 793244"/>
                    <a:gd name="connsiteY5" fmla="*/ 827267 h 2757575"/>
                    <a:gd name="connsiteX6" fmla="*/ 479655 w 793244"/>
                    <a:gd name="connsiteY6" fmla="*/ 1126603 h 2757575"/>
                    <a:gd name="connsiteX7" fmla="*/ 380538 w 793244"/>
                    <a:gd name="connsiteY7" fmla="*/ 1127406 h 2757575"/>
                    <a:gd name="connsiteX8" fmla="*/ 445514 w 793244"/>
                    <a:gd name="connsiteY8" fmla="*/ 1127406 h 2757575"/>
                    <a:gd name="connsiteX9" fmla="*/ 552634 w 793244"/>
                    <a:gd name="connsiteY9" fmla="*/ 1234526 h 2757575"/>
                    <a:gd name="connsiteX10" fmla="*/ 552634 w 793244"/>
                    <a:gd name="connsiteY10" fmla="*/ 2650455 h 2757575"/>
                    <a:gd name="connsiteX11" fmla="*/ 445514 w 793244"/>
                    <a:gd name="connsiteY11" fmla="*/ 2757575 h 2757575"/>
                    <a:gd name="connsiteX12" fmla="*/ 312344 w 793244"/>
                    <a:gd name="connsiteY12" fmla="*/ 2757575 h 2757575"/>
                    <a:gd name="connsiteX13" fmla="*/ 205224 w 793244"/>
                    <a:gd name="connsiteY13" fmla="*/ 2650455 h 2757575"/>
                    <a:gd name="connsiteX14" fmla="*/ 205224 w 793244"/>
                    <a:gd name="connsiteY14" fmla="*/ 1234526 h 2757575"/>
                    <a:gd name="connsiteX15" fmla="*/ 270648 w 793244"/>
                    <a:gd name="connsiteY15" fmla="*/ 1135824 h 2757575"/>
                    <a:gd name="connsiteX16" fmla="*/ 309493 w 793244"/>
                    <a:gd name="connsiteY16" fmla="*/ 1127982 h 2757575"/>
                    <a:gd name="connsiteX17" fmla="*/ 290721 w 793244"/>
                    <a:gd name="connsiteY17" fmla="*/ 1128134 h 2757575"/>
                    <a:gd name="connsiteX18" fmla="*/ 288225 w 793244"/>
                    <a:gd name="connsiteY18" fmla="*/ 820032 h 2757575"/>
                    <a:gd name="connsiteX19" fmla="*/ 194780 w 793244"/>
                    <a:gd name="connsiteY19" fmla="*/ 810558 h 2757575"/>
                    <a:gd name="connsiteX20" fmla="*/ 25353 w 793244"/>
                    <a:gd name="connsiteY20" fmla="*/ 774865 h 2757575"/>
                    <a:gd name="connsiteX21" fmla="*/ 17878 w 793244"/>
                    <a:gd name="connsiteY21" fmla="*/ 153994 h 2757575"/>
                    <a:gd name="connsiteX0" fmla="*/ 0 w 793244"/>
                    <a:gd name="connsiteY0" fmla="*/ 79902 h 2757575"/>
                    <a:gd name="connsiteX1" fmla="*/ 793243 w 793244"/>
                    <a:gd name="connsiteY1" fmla="*/ 101354 h 2757575"/>
                    <a:gd name="connsiteX2" fmla="*/ 760324 w 793244"/>
                    <a:gd name="connsiteY2" fmla="*/ 169357 h 2757575"/>
                    <a:gd name="connsiteX3" fmla="*/ 766417 w 793244"/>
                    <a:gd name="connsiteY3" fmla="*/ 794146 h 2757575"/>
                    <a:gd name="connsiteX4" fmla="*/ 570789 w 793244"/>
                    <a:gd name="connsiteY4" fmla="*/ 825459 h 2757575"/>
                    <a:gd name="connsiteX5" fmla="*/ 477230 w 793244"/>
                    <a:gd name="connsiteY5" fmla="*/ 827267 h 2757575"/>
                    <a:gd name="connsiteX6" fmla="*/ 479655 w 793244"/>
                    <a:gd name="connsiteY6" fmla="*/ 1126603 h 2757575"/>
                    <a:gd name="connsiteX7" fmla="*/ 445514 w 793244"/>
                    <a:gd name="connsiteY7" fmla="*/ 1127406 h 2757575"/>
                    <a:gd name="connsiteX8" fmla="*/ 552634 w 793244"/>
                    <a:gd name="connsiteY8" fmla="*/ 1234526 h 2757575"/>
                    <a:gd name="connsiteX9" fmla="*/ 552634 w 793244"/>
                    <a:gd name="connsiteY9" fmla="*/ 2650455 h 2757575"/>
                    <a:gd name="connsiteX10" fmla="*/ 445514 w 793244"/>
                    <a:gd name="connsiteY10" fmla="*/ 2757575 h 2757575"/>
                    <a:gd name="connsiteX11" fmla="*/ 312344 w 793244"/>
                    <a:gd name="connsiteY11" fmla="*/ 2757575 h 2757575"/>
                    <a:gd name="connsiteX12" fmla="*/ 205224 w 793244"/>
                    <a:gd name="connsiteY12" fmla="*/ 2650455 h 2757575"/>
                    <a:gd name="connsiteX13" fmla="*/ 205224 w 793244"/>
                    <a:gd name="connsiteY13" fmla="*/ 1234526 h 2757575"/>
                    <a:gd name="connsiteX14" fmla="*/ 270648 w 793244"/>
                    <a:gd name="connsiteY14" fmla="*/ 1135824 h 2757575"/>
                    <a:gd name="connsiteX15" fmla="*/ 309493 w 793244"/>
                    <a:gd name="connsiteY15" fmla="*/ 1127982 h 2757575"/>
                    <a:gd name="connsiteX16" fmla="*/ 290721 w 793244"/>
                    <a:gd name="connsiteY16" fmla="*/ 1128134 h 2757575"/>
                    <a:gd name="connsiteX17" fmla="*/ 288225 w 793244"/>
                    <a:gd name="connsiteY17" fmla="*/ 820032 h 2757575"/>
                    <a:gd name="connsiteX18" fmla="*/ 194780 w 793244"/>
                    <a:gd name="connsiteY18" fmla="*/ 810558 h 2757575"/>
                    <a:gd name="connsiteX19" fmla="*/ 25353 w 793244"/>
                    <a:gd name="connsiteY19" fmla="*/ 774865 h 2757575"/>
                    <a:gd name="connsiteX20" fmla="*/ 17878 w 793244"/>
                    <a:gd name="connsiteY20" fmla="*/ 153994 h 2757575"/>
                    <a:gd name="connsiteX21" fmla="*/ 0 w 793244"/>
                    <a:gd name="connsiteY21" fmla="*/ 79902 h 2757575"/>
                    <a:gd name="connsiteX0" fmla="*/ 0 w 793244"/>
                    <a:gd name="connsiteY0" fmla="*/ 79902 h 2757575"/>
                    <a:gd name="connsiteX1" fmla="*/ 793243 w 793244"/>
                    <a:gd name="connsiteY1" fmla="*/ 101354 h 2757575"/>
                    <a:gd name="connsiteX2" fmla="*/ 760324 w 793244"/>
                    <a:gd name="connsiteY2" fmla="*/ 169357 h 2757575"/>
                    <a:gd name="connsiteX3" fmla="*/ 766417 w 793244"/>
                    <a:gd name="connsiteY3" fmla="*/ 794146 h 2757575"/>
                    <a:gd name="connsiteX4" fmla="*/ 570789 w 793244"/>
                    <a:gd name="connsiteY4" fmla="*/ 825459 h 2757575"/>
                    <a:gd name="connsiteX5" fmla="*/ 477230 w 793244"/>
                    <a:gd name="connsiteY5" fmla="*/ 827267 h 2757575"/>
                    <a:gd name="connsiteX6" fmla="*/ 479655 w 793244"/>
                    <a:gd name="connsiteY6" fmla="*/ 1126603 h 2757575"/>
                    <a:gd name="connsiteX7" fmla="*/ 552634 w 793244"/>
                    <a:gd name="connsiteY7" fmla="*/ 1234526 h 2757575"/>
                    <a:gd name="connsiteX8" fmla="*/ 552634 w 793244"/>
                    <a:gd name="connsiteY8" fmla="*/ 2650455 h 2757575"/>
                    <a:gd name="connsiteX9" fmla="*/ 445514 w 793244"/>
                    <a:gd name="connsiteY9" fmla="*/ 2757575 h 2757575"/>
                    <a:gd name="connsiteX10" fmla="*/ 312344 w 793244"/>
                    <a:gd name="connsiteY10" fmla="*/ 2757575 h 2757575"/>
                    <a:gd name="connsiteX11" fmla="*/ 205224 w 793244"/>
                    <a:gd name="connsiteY11" fmla="*/ 2650455 h 2757575"/>
                    <a:gd name="connsiteX12" fmla="*/ 205224 w 793244"/>
                    <a:gd name="connsiteY12" fmla="*/ 1234526 h 2757575"/>
                    <a:gd name="connsiteX13" fmla="*/ 270648 w 793244"/>
                    <a:gd name="connsiteY13" fmla="*/ 1135824 h 2757575"/>
                    <a:gd name="connsiteX14" fmla="*/ 309493 w 793244"/>
                    <a:gd name="connsiteY14" fmla="*/ 1127982 h 2757575"/>
                    <a:gd name="connsiteX15" fmla="*/ 290721 w 793244"/>
                    <a:gd name="connsiteY15" fmla="*/ 1128134 h 2757575"/>
                    <a:gd name="connsiteX16" fmla="*/ 288225 w 793244"/>
                    <a:gd name="connsiteY16" fmla="*/ 820032 h 2757575"/>
                    <a:gd name="connsiteX17" fmla="*/ 194780 w 793244"/>
                    <a:gd name="connsiteY17" fmla="*/ 810558 h 2757575"/>
                    <a:gd name="connsiteX18" fmla="*/ 25353 w 793244"/>
                    <a:gd name="connsiteY18" fmla="*/ 774865 h 2757575"/>
                    <a:gd name="connsiteX19" fmla="*/ 17878 w 793244"/>
                    <a:gd name="connsiteY19" fmla="*/ 153994 h 2757575"/>
                    <a:gd name="connsiteX20" fmla="*/ 0 w 793244"/>
                    <a:gd name="connsiteY20" fmla="*/ 79902 h 2757575"/>
                    <a:gd name="connsiteX0" fmla="*/ 0 w 793244"/>
                    <a:gd name="connsiteY0" fmla="*/ 79902 h 2757575"/>
                    <a:gd name="connsiteX1" fmla="*/ 793243 w 793244"/>
                    <a:gd name="connsiteY1" fmla="*/ 101354 h 2757575"/>
                    <a:gd name="connsiteX2" fmla="*/ 760324 w 793244"/>
                    <a:gd name="connsiteY2" fmla="*/ 169357 h 2757575"/>
                    <a:gd name="connsiteX3" fmla="*/ 766417 w 793244"/>
                    <a:gd name="connsiteY3" fmla="*/ 794146 h 2757575"/>
                    <a:gd name="connsiteX4" fmla="*/ 570789 w 793244"/>
                    <a:gd name="connsiteY4" fmla="*/ 825459 h 2757575"/>
                    <a:gd name="connsiteX5" fmla="*/ 477230 w 793244"/>
                    <a:gd name="connsiteY5" fmla="*/ 827267 h 2757575"/>
                    <a:gd name="connsiteX6" fmla="*/ 479655 w 793244"/>
                    <a:gd name="connsiteY6" fmla="*/ 1126603 h 2757575"/>
                    <a:gd name="connsiteX7" fmla="*/ 552634 w 793244"/>
                    <a:gd name="connsiteY7" fmla="*/ 1234526 h 2757575"/>
                    <a:gd name="connsiteX8" fmla="*/ 552634 w 793244"/>
                    <a:gd name="connsiteY8" fmla="*/ 2650455 h 2757575"/>
                    <a:gd name="connsiteX9" fmla="*/ 445514 w 793244"/>
                    <a:gd name="connsiteY9" fmla="*/ 2757575 h 2757575"/>
                    <a:gd name="connsiteX10" fmla="*/ 312344 w 793244"/>
                    <a:gd name="connsiteY10" fmla="*/ 2757575 h 2757575"/>
                    <a:gd name="connsiteX11" fmla="*/ 205224 w 793244"/>
                    <a:gd name="connsiteY11" fmla="*/ 2650455 h 2757575"/>
                    <a:gd name="connsiteX12" fmla="*/ 205224 w 793244"/>
                    <a:gd name="connsiteY12" fmla="*/ 1234526 h 2757575"/>
                    <a:gd name="connsiteX13" fmla="*/ 270648 w 793244"/>
                    <a:gd name="connsiteY13" fmla="*/ 1135824 h 2757575"/>
                    <a:gd name="connsiteX14" fmla="*/ 309493 w 793244"/>
                    <a:gd name="connsiteY14" fmla="*/ 1127982 h 2757575"/>
                    <a:gd name="connsiteX15" fmla="*/ 290721 w 793244"/>
                    <a:gd name="connsiteY15" fmla="*/ 1128134 h 2757575"/>
                    <a:gd name="connsiteX16" fmla="*/ 288225 w 793244"/>
                    <a:gd name="connsiteY16" fmla="*/ 820032 h 2757575"/>
                    <a:gd name="connsiteX17" fmla="*/ 194780 w 793244"/>
                    <a:gd name="connsiteY17" fmla="*/ 810558 h 2757575"/>
                    <a:gd name="connsiteX18" fmla="*/ 25353 w 793244"/>
                    <a:gd name="connsiteY18" fmla="*/ 774865 h 2757575"/>
                    <a:gd name="connsiteX19" fmla="*/ 17878 w 793244"/>
                    <a:gd name="connsiteY19" fmla="*/ 153994 h 2757575"/>
                    <a:gd name="connsiteX20" fmla="*/ 0 w 793244"/>
                    <a:gd name="connsiteY20" fmla="*/ 79902 h 2757575"/>
                    <a:gd name="connsiteX0" fmla="*/ 0 w 793244"/>
                    <a:gd name="connsiteY0" fmla="*/ 79902 h 2757575"/>
                    <a:gd name="connsiteX1" fmla="*/ 793243 w 793244"/>
                    <a:gd name="connsiteY1" fmla="*/ 101354 h 2757575"/>
                    <a:gd name="connsiteX2" fmla="*/ 760324 w 793244"/>
                    <a:gd name="connsiteY2" fmla="*/ 169357 h 2757575"/>
                    <a:gd name="connsiteX3" fmla="*/ 766417 w 793244"/>
                    <a:gd name="connsiteY3" fmla="*/ 794146 h 2757575"/>
                    <a:gd name="connsiteX4" fmla="*/ 570789 w 793244"/>
                    <a:gd name="connsiteY4" fmla="*/ 825459 h 2757575"/>
                    <a:gd name="connsiteX5" fmla="*/ 477230 w 793244"/>
                    <a:gd name="connsiteY5" fmla="*/ 827267 h 2757575"/>
                    <a:gd name="connsiteX6" fmla="*/ 479655 w 793244"/>
                    <a:gd name="connsiteY6" fmla="*/ 1126603 h 2757575"/>
                    <a:gd name="connsiteX7" fmla="*/ 552634 w 793244"/>
                    <a:gd name="connsiteY7" fmla="*/ 1234526 h 2757575"/>
                    <a:gd name="connsiteX8" fmla="*/ 552634 w 793244"/>
                    <a:gd name="connsiteY8" fmla="*/ 2650455 h 2757575"/>
                    <a:gd name="connsiteX9" fmla="*/ 445514 w 793244"/>
                    <a:gd name="connsiteY9" fmla="*/ 2757575 h 2757575"/>
                    <a:gd name="connsiteX10" fmla="*/ 312344 w 793244"/>
                    <a:gd name="connsiteY10" fmla="*/ 2757575 h 2757575"/>
                    <a:gd name="connsiteX11" fmla="*/ 205224 w 793244"/>
                    <a:gd name="connsiteY11" fmla="*/ 2650455 h 2757575"/>
                    <a:gd name="connsiteX12" fmla="*/ 205224 w 793244"/>
                    <a:gd name="connsiteY12" fmla="*/ 1234526 h 2757575"/>
                    <a:gd name="connsiteX13" fmla="*/ 270648 w 793244"/>
                    <a:gd name="connsiteY13" fmla="*/ 1135824 h 2757575"/>
                    <a:gd name="connsiteX14" fmla="*/ 309493 w 793244"/>
                    <a:gd name="connsiteY14" fmla="*/ 1127982 h 2757575"/>
                    <a:gd name="connsiteX15" fmla="*/ 290721 w 793244"/>
                    <a:gd name="connsiteY15" fmla="*/ 1128134 h 2757575"/>
                    <a:gd name="connsiteX16" fmla="*/ 288225 w 793244"/>
                    <a:gd name="connsiteY16" fmla="*/ 820032 h 2757575"/>
                    <a:gd name="connsiteX17" fmla="*/ 194780 w 793244"/>
                    <a:gd name="connsiteY17" fmla="*/ 810558 h 2757575"/>
                    <a:gd name="connsiteX18" fmla="*/ 25353 w 793244"/>
                    <a:gd name="connsiteY18" fmla="*/ 774865 h 2757575"/>
                    <a:gd name="connsiteX19" fmla="*/ 17878 w 793244"/>
                    <a:gd name="connsiteY19" fmla="*/ 153994 h 2757575"/>
                    <a:gd name="connsiteX20" fmla="*/ 0 w 793244"/>
                    <a:gd name="connsiteY20" fmla="*/ 79902 h 2757575"/>
                    <a:gd name="connsiteX0" fmla="*/ 0 w 793244"/>
                    <a:gd name="connsiteY0" fmla="*/ 79902 h 2757575"/>
                    <a:gd name="connsiteX1" fmla="*/ 793243 w 793244"/>
                    <a:gd name="connsiteY1" fmla="*/ 101354 h 2757575"/>
                    <a:gd name="connsiteX2" fmla="*/ 760324 w 793244"/>
                    <a:gd name="connsiteY2" fmla="*/ 169357 h 2757575"/>
                    <a:gd name="connsiteX3" fmla="*/ 766417 w 793244"/>
                    <a:gd name="connsiteY3" fmla="*/ 794146 h 2757575"/>
                    <a:gd name="connsiteX4" fmla="*/ 570789 w 793244"/>
                    <a:gd name="connsiteY4" fmla="*/ 825459 h 2757575"/>
                    <a:gd name="connsiteX5" fmla="*/ 477230 w 793244"/>
                    <a:gd name="connsiteY5" fmla="*/ 827267 h 2757575"/>
                    <a:gd name="connsiteX6" fmla="*/ 479655 w 793244"/>
                    <a:gd name="connsiteY6" fmla="*/ 1126603 h 2757575"/>
                    <a:gd name="connsiteX7" fmla="*/ 552634 w 793244"/>
                    <a:gd name="connsiteY7" fmla="*/ 1234526 h 2757575"/>
                    <a:gd name="connsiteX8" fmla="*/ 552634 w 793244"/>
                    <a:gd name="connsiteY8" fmla="*/ 2650455 h 2757575"/>
                    <a:gd name="connsiteX9" fmla="*/ 445514 w 793244"/>
                    <a:gd name="connsiteY9" fmla="*/ 2757575 h 2757575"/>
                    <a:gd name="connsiteX10" fmla="*/ 312344 w 793244"/>
                    <a:gd name="connsiteY10" fmla="*/ 2757575 h 2757575"/>
                    <a:gd name="connsiteX11" fmla="*/ 205224 w 793244"/>
                    <a:gd name="connsiteY11" fmla="*/ 2650455 h 2757575"/>
                    <a:gd name="connsiteX12" fmla="*/ 205224 w 793244"/>
                    <a:gd name="connsiteY12" fmla="*/ 1234526 h 2757575"/>
                    <a:gd name="connsiteX13" fmla="*/ 270648 w 793244"/>
                    <a:gd name="connsiteY13" fmla="*/ 1135824 h 2757575"/>
                    <a:gd name="connsiteX14" fmla="*/ 309493 w 793244"/>
                    <a:gd name="connsiteY14" fmla="*/ 1127982 h 2757575"/>
                    <a:gd name="connsiteX15" fmla="*/ 290721 w 793244"/>
                    <a:gd name="connsiteY15" fmla="*/ 1128134 h 2757575"/>
                    <a:gd name="connsiteX16" fmla="*/ 288225 w 793244"/>
                    <a:gd name="connsiteY16" fmla="*/ 820032 h 2757575"/>
                    <a:gd name="connsiteX17" fmla="*/ 194780 w 793244"/>
                    <a:gd name="connsiteY17" fmla="*/ 810558 h 2757575"/>
                    <a:gd name="connsiteX18" fmla="*/ 25353 w 793244"/>
                    <a:gd name="connsiteY18" fmla="*/ 774865 h 2757575"/>
                    <a:gd name="connsiteX19" fmla="*/ 17878 w 793244"/>
                    <a:gd name="connsiteY19" fmla="*/ 153994 h 2757575"/>
                    <a:gd name="connsiteX20" fmla="*/ 0 w 793244"/>
                    <a:gd name="connsiteY20" fmla="*/ 79902 h 2757575"/>
                    <a:gd name="connsiteX0" fmla="*/ 0 w 793244"/>
                    <a:gd name="connsiteY0" fmla="*/ 79902 h 2757575"/>
                    <a:gd name="connsiteX1" fmla="*/ 793243 w 793244"/>
                    <a:gd name="connsiteY1" fmla="*/ 101354 h 2757575"/>
                    <a:gd name="connsiteX2" fmla="*/ 760324 w 793244"/>
                    <a:gd name="connsiteY2" fmla="*/ 169357 h 2757575"/>
                    <a:gd name="connsiteX3" fmla="*/ 766417 w 793244"/>
                    <a:gd name="connsiteY3" fmla="*/ 794146 h 2757575"/>
                    <a:gd name="connsiteX4" fmla="*/ 570789 w 793244"/>
                    <a:gd name="connsiteY4" fmla="*/ 825459 h 2757575"/>
                    <a:gd name="connsiteX5" fmla="*/ 477230 w 793244"/>
                    <a:gd name="connsiteY5" fmla="*/ 827267 h 2757575"/>
                    <a:gd name="connsiteX6" fmla="*/ 479655 w 793244"/>
                    <a:gd name="connsiteY6" fmla="*/ 1126603 h 2757575"/>
                    <a:gd name="connsiteX7" fmla="*/ 552634 w 793244"/>
                    <a:gd name="connsiteY7" fmla="*/ 1234526 h 2757575"/>
                    <a:gd name="connsiteX8" fmla="*/ 552634 w 793244"/>
                    <a:gd name="connsiteY8" fmla="*/ 2650455 h 2757575"/>
                    <a:gd name="connsiteX9" fmla="*/ 445514 w 793244"/>
                    <a:gd name="connsiteY9" fmla="*/ 2757575 h 2757575"/>
                    <a:gd name="connsiteX10" fmla="*/ 312344 w 793244"/>
                    <a:gd name="connsiteY10" fmla="*/ 2757575 h 2757575"/>
                    <a:gd name="connsiteX11" fmla="*/ 205224 w 793244"/>
                    <a:gd name="connsiteY11" fmla="*/ 2650455 h 2757575"/>
                    <a:gd name="connsiteX12" fmla="*/ 205224 w 793244"/>
                    <a:gd name="connsiteY12" fmla="*/ 1234526 h 2757575"/>
                    <a:gd name="connsiteX13" fmla="*/ 270648 w 793244"/>
                    <a:gd name="connsiteY13" fmla="*/ 1135824 h 2757575"/>
                    <a:gd name="connsiteX14" fmla="*/ 290721 w 793244"/>
                    <a:gd name="connsiteY14" fmla="*/ 1128134 h 2757575"/>
                    <a:gd name="connsiteX15" fmla="*/ 288225 w 793244"/>
                    <a:gd name="connsiteY15" fmla="*/ 820032 h 2757575"/>
                    <a:gd name="connsiteX16" fmla="*/ 194780 w 793244"/>
                    <a:gd name="connsiteY16" fmla="*/ 810558 h 2757575"/>
                    <a:gd name="connsiteX17" fmla="*/ 25353 w 793244"/>
                    <a:gd name="connsiteY17" fmla="*/ 774865 h 2757575"/>
                    <a:gd name="connsiteX18" fmla="*/ 17878 w 793244"/>
                    <a:gd name="connsiteY18" fmla="*/ 153994 h 2757575"/>
                    <a:gd name="connsiteX19" fmla="*/ 0 w 793244"/>
                    <a:gd name="connsiteY19" fmla="*/ 79902 h 2757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93244" h="2757575">
                      <a:moveTo>
                        <a:pt x="0" y="79902"/>
                      </a:moveTo>
                      <a:cubicBezTo>
                        <a:pt x="331355" y="-48716"/>
                        <a:pt x="619026" y="-7670"/>
                        <a:pt x="793243" y="101354"/>
                      </a:cubicBezTo>
                      <a:cubicBezTo>
                        <a:pt x="793463" y="127494"/>
                        <a:pt x="760104" y="143217"/>
                        <a:pt x="760324" y="169357"/>
                      </a:cubicBezTo>
                      <a:cubicBezTo>
                        <a:pt x="762167" y="397825"/>
                        <a:pt x="764575" y="565679"/>
                        <a:pt x="766417" y="794146"/>
                      </a:cubicBezTo>
                      <a:cubicBezTo>
                        <a:pt x="701273" y="809768"/>
                        <a:pt x="635760" y="819913"/>
                        <a:pt x="570789" y="825459"/>
                      </a:cubicBezTo>
                      <a:lnTo>
                        <a:pt x="477230" y="827267"/>
                      </a:lnTo>
                      <a:cubicBezTo>
                        <a:pt x="478038" y="927046"/>
                        <a:pt x="478847" y="1026824"/>
                        <a:pt x="479655" y="1126603"/>
                      </a:cubicBezTo>
                      <a:cubicBezTo>
                        <a:pt x="519308" y="1144198"/>
                        <a:pt x="544200" y="1119559"/>
                        <a:pt x="552634" y="1234526"/>
                      </a:cubicBezTo>
                      <a:lnTo>
                        <a:pt x="552634" y="2650455"/>
                      </a:lnTo>
                      <a:cubicBezTo>
                        <a:pt x="552634" y="2709616"/>
                        <a:pt x="504675" y="2757575"/>
                        <a:pt x="445514" y="2757575"/>
                      </a:cubicBezTo>
                      <a:lnTo>
                        <a:pt x="312344" y="2757575"/>
                      </a:lnTo>
                      <a:cubicBezTo>
                        <a:pt x="253183" y="2757575"/>
                        <a:pt x="205224" y="2709616"/>
                        <a:pt x="205224" y="2650455"/>
                      </a:cubicBezTo>
                      <a:lnTo>
                        <a:pt x="205224" y="1234526"/>
                      </a:lnTo>
                      <a:cubicBezTo>
                        <a:pt x="205224" y="1190155"/>
                        <a:pt x="232201" y="1152086"/>
                        <a:pt x="270648" y="1135824"/>
                      </a:cubicBezTo>
                      <a:lnTo>
                        <a:pt x="290721" y="1128134"/>
                      </a:lnTo>
                      <a:lnTo>
                        <a:pt x="288225" y="820032"/>
                      </a:lnTo>
                      <a:lnTo>
                        <a:pt x="194780" y="810558"/>
                      </a:lnTo>
                      <a:cubicBezTo>
                        <a:pt x="135632" y="801214"/>
                        <a:pt x="78852" y="789024"/>
                        <a:pt x="25353" y="774865"/>
                      </a:cubicBezTo>
                      <a:cubicBezTo>
                        <a:pt x="22515" y="544892"/>
                        <a:pt x="20716" y="383967"/>
                        <a:pt x="17878" y="153994"/>
                      </a:cubicBezTo>
                      <a:lnTo>
                        <a:pt x="0" y="799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" name="Abgerundetes Rechteck 91">
                  <a:extLst>
                    <a:ext uri="{FF2B5EF4-FFF2-40B4-BE49-F238E27FC236}">
                      <a16:creationId xmlns:a16="http://schemas.microsoft.com/office/drawing/2014/main" xmlns="" id="{7F3BF308-EC9D-42F8-9FEE-FBADF0999B29}"/>
                    </a:ext>
                  </a:extLst>
                </p:cNvPr>
                <p:cNvSpPr/>
                <p:nvPr/>
              </p:nvSpPr>
              <p:spPr>
                <a:xfrm rot="2667847">
                  <a:off x="3077133" y="884054"/>
                  <a:ext cx="256653" cy="75401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9" name="Abgerundetes Rechteck 92">
                  <a:extLst>
                    <a:ext uri="{FF2B5EF4-FFF2-40B4-BE49-F238E27FC236}">
                      <a16:creationId xmlns:a16="http://schemas.microsoft.com/office/drawing/2014/main" xmlns="" id="{770BFE0C-5284-419E-AEF1-ABF01316ECA6}"/>
                    </a:ext>
                  </a:extLst>
                </p:cNvPr>
                <p:cNvSpPr/>
                <p:nvPr/>
              </p:nvSpPr>
              <p:spPr>
                <a:xfrm rot="2667847">
                  <a:off x="3867014" y="1681771"/>
                  <a:ext cx="256653" cy="75401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177" name="Pfeil: nach rechts 176">
              <a:extLst>
                <a:ext uri="{FF2B5EF4-FFF2-40B4-BE49-F238E27FC236}">
                  <a16:creationId xmlns:a16="http://schemas.microsoft.com/office/drawing/2014/main" xmlns="" id="{4F18E7F6-60C2-4A88-BF99-51EB1346B162}"/>
                </a:ext>
              </a:extLst>
            </p:cNvPr>
            <p:cNvSpPr/>
            <p:nvPr/>
          </p:nvSpPr>
          <p:spPr>
            <a:xfrm>
              <a:off x="7244923" y="4160328"/>
              <a:ext cx="350392" cy="24984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0" name="Gruppieren 249">
              <a:extLst>
                <a:ext uri="{FF2B5EF4-FFF2-40B4-BE49-F238E27FC236}">
                  <a16:creationId xmlns:a16="http://schemas.microsoft.com/office/drawing/2014/main" xmlns="" id="{11872C0E-BA19-46E3-A29C-565235F9BF73}"/>
                </a:ext>
              </a:extLst>
            </p:cNvPr>
            <p:cNvGrpSpPr/>
            <p:nvPr/>
          </p:nvGrpSpPr>
          <p:grpSpPr>
            <a:xfrm>
              <a:off x="6386906" y="4011903"/>
              <a:ext cx="659770" cy="546690"/>
              <a:chOff x="6386906" y="4182917"/>
              <a:chExt cx="659770" cy="546690"/>
            </a:xfrm>
          </p:grpSpPr>
          <p:sp>
            <p:nvSpPr>
              <p:cNvPr id="108" name="Oval 1058">
                <a:extLst>
                  <a:ext uri="{FF2B5EF4-FFF2-40B4-BE49-F238E27FC236}">
                    <a16:creationId xmlns:a16="http://schemas.microsoft.com/office/drawing/2014/main" xmlns="" id="{1C3BA971-7155-4782-82CD-9A42A2E347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96868" y="4647618"/>
                <a:ext cx="441776" cy="8198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09" name="Oval 1059">
                <a:extLst>
                  <a:ext uri="{FF2B5EF4-FFF2-40B4-BE49-F238E27FC236}">
                    <a16:creationId xmlns:a16="http://schemas.microsoft.com/office/drawing/2014/main" xmlns="" id="{F1DEF4FE-7668-4FD1-9CB4-B17A80D3CA5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00726" y="4635078"/>
                <a:ext cx="434059" cy="81989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10" name="AutoShape 1060">
                <a:extLst>
                  <a:ext uri="{FF2B5EF4-FFF2-40B4-BE49-F238E27FC236}">
                    <a16:creationId xmlns:a16="http://schemas.microsoft.com/office/drawing/2014/main" xmlns="" id="{5B039513-F026-4E0C-869F-1CA0AB5001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 flipV="1">
                <a:off x="6662292" y="4599752"/>
                <a:ext cx="110927" cy="700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18 w 21600"/>
                  <a:gd name="T13" fmla="*/ 4506 h 21600"/>
                  <a:gd name="T14" fmla="*/ 17182 w 21600"/>
                  <a:gd name="T15" fmla="*/ 17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cxnSp>
            <p:nvCxnSpPr>
              <p:cNvPr id="111" name="Gerader Verbinder 110">
                <a:extLst>
                  <a:ext uri="{FF2B5EF4-FFF2-40B4-BE49-F238E27FC236}">
                    <a16:creationId xmlns:a16="http://schemas.microsoft.com/office/drawing/2014/main" xmlns="" id="{6043E6E6-96F1-4155-ACA7-09B36FD2A9A8}"/>
                  </a:ext>
                </a:extLst>
              </p:cNvPr>
              <p:cNvCxnSpPr/>
              <p:nvPr/>
            </p:nvCxnSpPr>
            <p:spPr>
              <a:xfrm flipH="1">
                <a:off x="6662292" y="4599752"/>
                <a:ext cx="28937" cy="7005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>
                <a:extLst>
                  <a:ext uri="{FF2B5EF4-FFF2-40B4-BE49-F238E27FC236}">
                    <a16:creationId xmlns:a16="http://schemas.microsoft.com/office/drawing/2014/main" xmlns="" id="{90FD30E9-CE7E-4F15-8439-0ED771EEADA0}"/>
                  </a:ext>
                </a:extLst>
              </p:cNvPr>
              <p:cNvCxnSpPr/>
              <p:nvPr/>
            </p:nvCxnSpPr>
            <p:spPr>
              <a:xfrm>
                <a:off x="6744282" y="4599752"/>
                <a:ext cx="28937" cy="7005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AutoShape 1057">
                <a:extLst>
                  <a:ext uri="{FF2B5EF4-FFF2-40B4-BE49-F238E27FC236}">
                    <a16:creationId xmlns:a16="http://schemas.microsoft.com/office/drawing/2014/main" xmlns="" id="{176715A2-3D53-4817-9706-95A8F2698DF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86906" y="4182917"/>
                <a:ext cx="659770" cy="420823"/>
              </a:xfrm>
              <a:prstGeom prst="roundRect">
                <a:avLst>
                  <a:gd name="adj" fmla="val 554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de-DE" dirty="0"/>
              </a:p>
            </p:txBody>
          </p:sp>
          <p:sp>
            <p:nvSpPr>
              <p:cNvPr id="115" name="Rectangle 1061">
                <a:extLst>
                  <a:ext uri="{FF2B5EF4-FFF2-40B4-BE49-F238E27FC236}">
                    <a16:creationId xmlns:a16="http://schemas.microsoft.com/office/drawing/2014/main" xmlns="" id="{EE6786D5-AA84-482D-9CD0-604F6636BC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11503" y="4203723"/>
                <a:ext cx="610577" cy="3792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endParaRPr lang="en-GB" altLang="de-DE" sz="1600" dirty="0">
                  <a:solidFill>
                    <a:srgbClr val="BE0F05"/>
                  </a:solidFill>
                  <a:latin typeface="Arial"/>
                </a:endParaRPr>
              </a:p>
            </p:txBody>
          </p:sp>
          <p:grpSp>
            <p:nvGrpSpPr>
              <p:cNvPr id="249" name="Gruppieren 248">
                <a:extLst>
                  <a:ext uri="{FF2B5EF4-FFF2-40B4-BE49-F238E27FC236}">
                    <a16:creationId xmlns:a16="http://schemas.microsoft.com/office/drawing/2014/main" xmlns="" id="{A99FE701-4E8A-4686-AEAE-FEE4B7617C21}"/>
                  </a:ext>
                </a:extLst>
              </p:cNvPr>
              <p:cNvGrpSpPr/>
              <p:nvPr/>
            </p:nvGrpSpPr>
            <p:grpSpPr>
              <a:xfrm>
                <a:off x="6507271" y="4271254"/>
                <a:ext cx="419040" cy="244150"/>
                <a:chOff x="6330741" y="5032435"/>
                <a:chExt cx="722386" cy="420892"/>
              </a:xfrm>
            </p:grpSpPr>
            <p:grpSp>
              <p:nvGrpSpPr>
                <p:cNvPr id="240" name="Gruppieren 633">
                  <a:extLst>
                    <a:ext uri="{FF2B5EF4-FFF2-40B4-BE49-F238E27FC236}">
                      <a16:creationId xmlns:a16="http://schemas.microsoft.com/office/drawing/2014/main" xmlns="" id="{0F11488E-8F01-4D00-A164-543FB3CDA9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6459085" y="5032435"/>
                  <a:ext cx="362968" cy="363472"/>
                  <a:chOff x="4542095" y="1807494"/>
                  <a:chExt cx="533976" cy="534710"/>
                </a:xfrm>
                <a:solidFill>
                  <a:schemeClr val="accent2"/>
                </a:solidFill>
              </p:grpSpPr>
              <p:sp>
                <p:nvSpPr>
                  <p:cNvPr id="244" name="Freeform 27">
                    <a:extLst>
                      <a:ext uri="{FF2B5EF4-FFF2-40B4-BE49-F238E27FC236}">
                        <a16:creationId xmlns:a16="http://schemas.microsoft.com/office/drawing/2014/main" xmlns="" id="{A0CA019A-CB40-4063-B67B-4B988C129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4149" y="1808252"/>
                    <a:ext cx="531908" cy="531906"/>
                  </a:xfrm>
                  <a:custGeom>
                    <a:avLst/>
                    <a:gdLst>
                      <a:gd name="T0" fmla="*/ 2147483647 w 1670"/>
                      <a:gd name="T1" fmla="*/ 2147483647 h 1670"/>
                      <a:gd name="T2" fmla="*/ 2147483647 w 1670"/>
                      <a:gd name="T3" fmla="*/ 2147483647 h 1670"/>
                      <a:gd name="T4" fmla="*/ 2147483647 w 1670"/>
                      <a:gd name="T5" fmla="*/ 2147483647 h 1670"/>
                      <a:gd name="T6" fmla="*/ 2147483647 w 1670"/>
                      <a:gd name="T7" fmla="*/ 2147483647 h 1670"/>
                      <a:gd name="T8" fmla="*/ 2147483647 w 1670"/>
                      <a:gd name="T9" fmla="*/ 2147483647 h 1670"/>
                      <a:gd name="T10" fmla="*/ 2147483647 w 1670"/>
                      <a:gd name="T11" fmla="*/ 2147483647 h 1670"/>
                      <a:gd name="T12" fmla="*/ 2147483647 w 1670"/>
                      <a:gd name="T13" fmla="*/ 2147483647 h 1670"/>
                      <a:gd name="T14" fmla="*/ 2147483647 w 1670"/>
                      <a:gd name="T15" fmla="*/ 2147483647 h 1670"/>
                      <a:gd name="T16" fmla="*/ 2147483647 w 1670"/>
                      <a:gd name="T17" fmla="*/ 2147483647 h 1670"/>
                      <a:gd name="T18" fmla="*/ 2147483647 w 1670"/>
                      <a:gd name="T19" fmla="*/ 2147483647 h 1670"/>
                      <a:gd name="T20" fmla="*/ 2147483647 w 1670"/>
                      <a:gd name="T21" fmla="*/ 2147483647 h 1670"/>
                      <a:gd name="T22" fmla="*/ 2147483647 w 1670"/>
                      <a:gd name="T23" fmla="*/ 2147483647 h 1670"/>
                      <a:gd name="T24" fmla="*/ 0 w 1670"/>
                      <a:gd name="T25" fmla="*/ 2147483647 h 1670"/>
                      <a:gd name="T26" fmla="*/ 0 w 1670"/>
                      <a:gd name="T27" fmla="*/ 2147483647 h 1670"/>
                      <a:gd name="T28" fmla="*/ 0 w 1670"/>
                      <a:gd name="T29" fmla="*/ 2147483647 h 1670"/>
                      <a:gd name="T30" fmla="*/ 2147483647 w 1670"/>
                      <a:gd name="T31" fmla="*/ 2147483647 h 1670"/>
                      <a:gd name="T32" fmla="*/ 2147483647 w 1670"/>
                      <a:gd name="T33" fmla="*/ 2147483647 h 1670"/>
                      <a:gd name="T34" fmla="*/ 2147483647 w 1670"/>
                      <a:gd name="T35" fmla="*/ 2147483647 h 1670"/>
                      <a:gd name="T36" fmla="*/ 2147483647 w 1670"/>
                      <a:gd name="T37" fmla="*/ 2147483647 h 1670"/>
                      <a:gd name="T38" fmla="*/ 2147483647 w 1670"/>
                      <a:gd name="T39" fmla="*/ 2147483647 h 1670"/>
                      <a:gd name="T40" fmla="*/ 2147483647 w 1670"/>
                      <a:gd name="T41" fmla="*/ 2147483647 h 1670"/>
                      <a:gd name="T42" fmla="*/ 2147483647 w 1670"/>
                      <a:gd name="T43" fmla="*/ 2147483647 h 1670"/>
                      <a:gd name="T44" fmla="*/ 2147483647 w 1670"/>
                      <a:gd name="T45" fmla="*/ 2147483647 h 1670"/>
                      <a:gd name="T46" fmla="*/ 2147483647 w 1670"/>
                      <a:gd name="T47" fmla="*/ 2147483647 h 1670"/>
                      <a:gd name="T48" fmla="*/ 2147483647 w 1670"/>
                      <a:gd name="T49" fmla="*/ 2147483647 h 1670"/>
                      <a:gd name="T50" fmla="*/ 2147483647 w 1670"/>
                      <a:gd name="T51" fmla="*/ 2147483647 h 1670"/>
                      <a:gd name="T52" fmla="*/ 2147483647 w 1670"/>
                      <a:gd name="T53" fmla="*/ 2147483647 h 1670"/>
                      <a:gd name="T54" fmla="*/ 2147483647 w 1670"/>
                      <a:gd name="T55" fmla="*/ 2147483647 h 1670"/>
                      <a:gd name="T56" fmla="*/ 2147483647 w 1670"/>
                      <a:gd name="T57" fmla="*/ 2147483647 h 1670"/>
                      <a:gd name="T58" fmla="*/ 2147483647 w 1670"/>
                      <a:gd name="T59" fmla="*/ 2147483647 h 1670"/>
                      <a:gd name="T60" fmla="*/ 2147483647 w 1670"/>
                      <a:gd name="T61" fmla="*/ 2147483647 h 1670"/>
                      <a:gd name="T62" fmla="*/ 2147483647 w 1670"/>
                      <a:gd name="T63" fmla="*/ 2147483647 h 1670"/>
                      <a:gd name="T64" fmla="*/ 2147483647 w 1670"/>
                      <a:gd name="T65" fmla="*/ 2147483647 h 1670"/>
                      <a:gd name="T66" fmla="*/ 2147483647 w 1670"/>
                      <a:gd name="T67" fmla="*/ 2147483647 h 1670"/>
                      <a:gd name="T68" fmla="*/ 2147483647 w 1670"/>
                      <a:gd name="T69" fmla="*/ 2147483647 h 1670"/>
                      <a:gd name="T70" fmla="*/ 2147483647 w 1670"/>
                      <a:gd name="T71" fmla="*/ 2147483647 h 1670"/>
                      <a:gd name="T72" fmla="*/ 2147483647 w 1670"/>
                      <a:gd name="T73" fmla="*/ 2147483647 h 1670"/>
                      <a:gd name="T74" fmla="*/ 2147483647 w 1670"/>
                      <a:gd name="T75" fmla="*/ 2147483647 h 1670"/>
                      <a:gd name="T76" fmla="*/ 2147483647 w 1670"/>
                      <a:gd name="T77" fmla="*/ 2147483647 h 1670"/>
                      <a:gd name="T78" fmla="*/ 2147483647 w 1670"/>
                      <a:gd name="T79" fmla="*/ 2147483647 h 1670"/>
                      <a:gd name="T80" fmla="*/ 2147483647 w 1670"/>
                      <a:gd name="T81" fmla="*/ 2147483647 h 1670"/>
                      <a:gd name="T82" fmla="*/ 2147483647 w 1670"/>
                      <a:gd name="T83" fmla="*/ 2147483647 h 1670"/>
                      <a:gd name="T84" fmla="*/ 2147483647 w 1670"/>
                      <a:gd name="T85" fmla="*/ 2147483647 h 1670"/>
                      <a:gd name="T86" fmla="*/ 2147483647 w 1670"/>
                      <a:gd name="T87" fmla="*/ 2147483647 h 1670"/>
                      <a:gd name="T88" fmla="*/ 2147483647 w 1670"/>
                      <a:gd name="T89" fmla="*/ 2147483647 h 1670"/>
                      <a:gd name="T90" fmla="*/ 2147483647 w 1670"/>
                      <a:gd name="T91" fmla="*/ 2147483647 h 1670"/>
                      <a:gd name="T92" fmla="*/ 2147483647 w 1670"/>
                      <a:gd name="T93" fmla="*/ 2147483647 h 1670"/>
                      <a:gd name="T94" fmla="*/ 2147483647 w 1670"/>
                      <a:gd name="T95" fmla="*/ 2147483647 h 1670"/>
                      <a:gd name="T96" fmla="*/ 2147483647 w 1670"/>
                      <a:gd name="T97" fmla="*/ 2147483647 h 1670"/>
                      <a:gd name="T98" fmla="*/ 2147483647 w 1670"/>
                      <a:gd name="T99" fmla="*/ 2147483647 h 1670"/>
                      <a:gd name="T100" fmla="*/ 2147483647 w 1670"/>
                      <a:gd name="T101" fmla="*/ 2147483647 h 1670"/>
                      <a:gd name="T102" fmla="*/ 2147483647 w 1670"/>
                      <a:gd name="T103" fmla="*/ 2147483647 h 1670"/>
                      <a:gd name="T104" fmla="*/ 2147483647 w 1670"/>
                      <a:gd name="T105" fmla="*/ 2147483647 h 1670"/>
                      <a:gd name="T106" fmla="*/ 2147483647 w 1670"/>
                      <a:gd name="T107" fmla="*/ 2147483647 h 1670"/>
                      <a:gd name="T108" fmla="*/ 2147483647 w 1670"/>
                      <a:gd name="T109" fmla="*/ 2147483647 h 1670"/>
                      <a:gd name="T110" fmla="*/ 2147483647 w 1670"/>
                      <a:gd name="T111" fmla="*/ 2147483647 h 1670"/>
                      <a:gd name="T112" fmla="*/ 2147483647 w 1670"/>
                      <a:gd name="T113" fmla="*/ 2147483647 h 1670"/>
                      <a:gd name="T114" fmla="*/ 2147483647 w 1670"/>
                      <a:gd name="T115" fmla="*/ 2147483647 h 1670"/>
                      <a:gd name="T116" fmla="*/ 2147483647 w 1670"/>
                      <a:gd name="T117" fmla="*/ 2147483647 h 1670"/>
                      <a:gd name="T118" fmla="*/ 2147483647 w 1670"/>
                      <a:gd name="T119" fmla="*/ 0 h 1670"/>
                      <a:gd name="T120" fmla="*/ 2147483647 w 1670"/>
                      <a:gd name="T121" fmla="*/ 0 h 1670"/>
                      <a:gd name="T122" fmla="*/ 2147483647 w 1670"/>
                      <a:gd name="T123" fmla="*/ 2147483647 h 167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70"/>
                      <a:gd name="T187" fmla="*/ 0 h 1670"/>
                      <a:gd name="T188" fmla="*/ 1670 w 1670"/>
                      <a:gd name="T189" fmla="*/ 1670 h 167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70" h="1670">
                        <a:moveTo>
                          <a:pt x="690" y="216"/>
                        </a:moveTo>
                        <a:lnTo>
                          <a:pt x="690" y="216"/>
                        </a:lnTo>
                        <a:lnTo>
                          <a:pt x="681" y="218"/>
                        </a:lnTo>
                        <a:lnTo>
                          <a:pt x="671" y="220"/>
                        </a:lnTo>
                        <a:lnTo>
                          <a:pt x="659" y="223"/>
                        </a:lnTo>
                        <a:lnTo>
                          <a:pt x="648" y="226"/>
                        </a:lnTo>
                        <a:lnTo>
                          <a:pt x="636" y="231"/>
                        </a:lnTo>
                        <a:lnTo>
                          <a:pt x="624" y="235"/>
                        </a:lnTo>
                        <a:lnTo>
                          <a:pt x="611" y="240"/>
                        </a:lnTo>
                        <a:lnTo>
                          <a:pt x="597" y="245"/>
                        </a:lnTo>
                        <a:lnTo>
                          <a:pt x="584" y="250"/>
                        </a:lnTo>
                        <a:lnTo>
                          <a:pt x="571" y="256"/>
                        </a:lnTo>
                        <a:lnTo>
                          <a:pt x="558" y="263"/>
                        </a:lnTo>
                        <a:lnTo>
                          <a:pt x="544" y="270"/>
                        </a:lnTo>
                        <a:lnTo>
                          <a:pt x="531" y="277"/>
                        </a:lnTo>
                        <a:lnTo>
                          <a:pt x="518" y="284"/>
                        </a:lnTo>
                        <a:lnTo>
                          <a:pt x="506" y="292"/>
                        </a:lnTo>
                        <a:lnTo>
                          <a:pt x="493" y="300"/>
                        </a:lnTo>
                        <a:lnTo>
                          <a:pt x="307" y="182"/>
                        </a:lnTo>
                        <a:lnTo>
                          <a:pt x="294" y="195"/>
                        </a:lnTo>
                        <a:lnTo>
                          <a:pt x="277" y="212"/>
                        </a:lnTo>
                        <a:lnTo>
                          <a:pt x="256" y="233"/>
                        </a:lnTo>
                        <a:lnTo>
                          <a:pt x="234" y="255"/>
                        </a:lnTo>
                        <a:lnTo>
                          <a:pt x="212" y="277"/>
                        </a:lnTo>
                        <a:lnTo>
                          <a:pt x="195" y="294"/>
                        </a:lnTo>
                        <a:lnTo>
                          <a:pt x="182" y="307"/>
                        </a:lnTo>
                        <a:lnTo>
                          <a:pt x="178" y="311"/>
                        </a:lnTo>
                        <a:lnTo>
                          <a:pt x="295" y="498"/>
                        </a:lnTo>
                        <a:lnTo>
                          <a:pt x="295" y="500"/>
                        </a:lnTo>
                        <a:lnTo>
                          <a:pt x="289" y="508"/>
                        </a:lnTo>
                        <a:lnTo>
                          <a:pt x="285" y="518"/>
                        </a:lnTo>
                        <a:lnTo>
                          <a:pt x="279" y="527"/>
                        </a:lnTo>
                        <a:lnTo>
                          <a:pt x="273" y="537"/>
                        </a:lnTo>
                        <a:lnTo>
                          <a:pt x="268" y="549"/>
                        </a:lnTo>
                        <a:lnTo>
                          <a:pt x="262" y="560"/>
                        </a:lnTo>
                        <a:lnTo>
                          <a:pt x="256" y="573"/>
                        </a:lnTo>
                        <a:lnTo>
                          <a:pt x="250" y="586"/>
                        </a:lnTo>
                        <a:lnTo>
                          <a:pt x="245" y="599"/>
                        </a:lnTo>
                        <a:lnTo>
                          <a:pt x="240" y="613"/>
                        </a:lnTo>
                        <a:lnTo>
                          <a:pt x="234" y="627"/>
                        </a:lnTo>
                        <a:lnTo>
                          <a:pt x="230" y="641"/>
                        </a:lnTo>
                        <a:lnTo>
                          <a:pt x="226" y="656"/>
                        </a:lnTo>
                        <a:lnTo>
                          <a:pt x="221" y="670"/>
                        </a:lnTo>
                        <a:lnTo>
                          <a:pt x="218" y="685"/>
                        </a:lnTo>
                        <a:lnTo>
                          <a:pt x="216" y="698"/>
                        </a:lnTo>
                        <a:lnTo>
                          <a:pt x="0" y="748"/>
                        </a:lnTo>
                        <a:lnTo>
                          <a:pt x="0" y="765"/>
                        </a:lnTo>
                        <a:lnTo>
                          <a:pt x="0" y="789"/>
                        </a:lnTo>
                        <a:lnTo>
                          <a:pt x="0" y="819"/>
                        </a:lnTo>
                        <a:lnTo>
                          <a:pt x="0" y="851"/>
                        </a:lnTo>
                        <a:lnTo>
                          <a:pt x="0" y="881"/>
                        </a:lnTo>
                        <a:lnTo>
                          <a:pt x="0" y="906"/>
                        </a:lnTo>
                        <a:lnTo>
                          <a:pt x="0" y="923"/>
                        </a:lnTo>
                        <a:lnTo>
                          <a:pt x="0" y="930"/>
                        </a:lnTo>
                        <a:lnTo>
                          <a:pt x="216" y="978"/>
                        </a:lnTo>
                        <a:lnTo>
                          <a:pt x="217" y="980"/>
                        </a:lnTo>
                        <a:lnTo>
                          <a:pt x="219" y="989"/>
                        </a:lnTo>
                        <a:lnTo>
                          <a:pt x="221" y="999"/>
                        </a:lnTo>
                        <a:lnTo>
                          <a:pt x="224" y="1011"/>
                        </a:lnTo>
                        <a:lnTo>
                          <a:pt x="227" y="1022"/>
                        </a:lnTo>
                        <a:lnTo>
                          <a:pt x="232" y="1035"/>
                        </a:lnTo>
                        <a:lnTo>
                          <a:pt x="236" y="1046"/>
                        </a:lnTo>
                        <a:lnTo>
                          <a:pt x="241" y="1060"/>
                        </a:lnTo>
                        <a:lnTo>
                          <a:pt x="246" y="1073"/>
                        </a:lnTo>
                        <a:lnTo>
                          <a:pt x="251" y="1086"/>
                        </a:lnTo>
                        <a:lnTo>
                          <a:pt x="257" y="1099"/>
                        </a:lnTo>
                        <a:lnTo>
                          <a:pt x="264" y="1113"/>
                        </a:lnTo>
                        <a:lnTo>
                          <a:pt x="271" y="1126"/>
                        </a:lnTo>
                        <a:lnTo>
                          <a:pt x="278" y="1139"/>
                        </a:lnTo>
                        <a:lnTo>
                          <a:pt x="285" y="1152"/>
                        </a:lnTo>
                        <a:lnTo>
                          <a:pt x="293" y="1164"/>
                        </a:lnTo>
                        <a:lnTo>
                          <a:pt x="301" y="1177"/>
                        </a:lnTo>
                        <a:lnTo>
                          <a:pt x="300" y="1177"/>
                        </a:lnTo>
                        <a:lnTo>
                          <a:pt x="301" y="1177"/>
                        </a:lnTo>
                        <a:lnTo>
                          <a:pt x="183" y="1363"/>
                        </a:lnTo>
                        <a:lnTo>
                          <a:pt x="196" y="1376"/>
                        </a:lnTo>
                        <a:lnTo>
                          <a:pt x="213" y="1393"/>
                        </a:lnTo>
                        <a:lnTo>
                          <a:pt x="234" y="1414"/>
                        </a:lnTo>
                        <a:lnTo>
                          <a:pt x="257" y="1436"/>
                        </a:lnTo>
                        <a:lnTo>
                          <a:pt x="278" y="1458"/>
                        </a:lnTo>
                        <a:lnTo>
                          <a:pt x="295" y="1475"/>
                        </a:lnTo>
                        <a:lnTo>
                          <a:pt x="308" y="1488"/>
                        </a:lnTo>
                        <a:lnTo>
                          <a:pt x="313" y="1492"/>
                        </a:lnTo>
                        <a:lnTo>
                          <a:pt x="499" y="1375"/>
                        </a:lnTo>
                        <a:lnTo>
                          <a:pt x="500" y="1375"/>
                        </a:lnTo>
                        <a:lnTo>
                          <a:pt x="508" y="1381"/>
                        </a:lnTo>
                        <a:lnTo>
                          <a:pt x="518" y="1385"/>
                        </a:lnTo>
                        <a:lnTo>
                          <a:pt x="528" y="1391"/>
                        </a:lnTo>
                        <a:lnTo>
                          <a:pt x="538" y="1397"/>
                        </a:lnTo>
                        <a:lnTo>
                          <a:pt x="550" y="1402"/>
                        </a:lnTo>
                        <a:lnTo>
                          <a:pt x="561" y="1408"/>
                        </a:lnTo>
                        <a:lnTo>
                          <a:pt x="574" y="1414"/>
                        </a:lnTo>
                        <a:lnTo>
                          <a:pt x="587" y="1420"/>
                        </a:lnTo>
                        <a:lnTo>
                          <a:pt x="601" y="1425"/>
                        </a:lnTo>
                        <a:lnTo>
                          <a:pt x="614" y="1430"/>
                        </a:lnTo>
                        <a:lnTo>
                          <a:pt x="628" y="1436"/>
                        </a:lnTo>
                        <a:lnTo>
                          <a:pt x="642" y="1440"/>
                        </a:lnTo>
                        <a:lnTo>
                          <a:pt x="656" y="1444"/>
                        </a:lnTo>
                        <a:lnTo>
                          <a:pt x="670" y="1449"/>
                        </a:lnTo>
                        <a:lnTo>
                          <a:pt x="685" y="1452"/>
                        </a:lnTo>
                        <a:lnTo>
                          <a:pt x="698" y="1454"/>
                        </a:lnTo>
                        <a:lnTo>
                          <a:pt x="748" y="1670"/>
                        </a:lnTo>
                        <a:lnTo>
                          <a:pt x="765" y="1670"/>
                        </a:lnTo>
                        <a:lnTo>
                          <a:pt x="791" y="1670"/>
                        </a:lnTo>
                        <a:lnTo>
                          <a:pt x="819" y="1670"/>
                        </a:lnTo>
                        <a:lnTo>
                          <a:pt x="852" y="1670"/>
                        </a:lnTo>
                        <a:lnTo>
                          <a:pt x="881" y="1670"/>
                        </a:lnTo>
                        <a:lnTo>
                          <a:pt x="906" y="1670"/>
                        </a:lnTo>
                        <a:lnTo>
                          <a:pt x="923" y="1670"/>
                        </a:lnTo>
                        <a:lnTo>
                          <a:pt x="930" y="1670"/>
                        </a:lnTo>
                        <a:lnTo>
                          <a:pt x="980" y="1454"/>
                        </a:lnTo>
                        <a:lnTo>
                          <a:pt x="981" y="1453"/>
                        </a:lnTo>
                        <a:lnTo>
                          <a:pt x="990" y="1451"/>
                        </a:lnTo>
                        <a:lnTo>
                          <a:pt x="1000" y="1449"/>
                        </a:lnTo>
                        <a:lnTo>
                          <a:pt x="1012" y="1446"/>
                        </a:lnTo>
                        <a:lnTo>
                          <a:pt x="1023" y="1443"/>
                        </a:lnTo>
                        <a:lnTo>
                          <a:pt x="1035" y="1438"/>
                        </a:lnTo>
                        <a:lnTo>
                          <a:pt x="1048" y="1434"/>
                        </a:lnTo>
                        <a:lnTo>
                          <a:pt x="1060" y="1429"/>
                        </a:lnTo>
                        <a:lnTo>
                          <a:pt x="1074" y="1424"/>
                        </a:lnTo>
                        <a:lnTo>
                          <a:pt x="1087" y="1419"/>
                        </a:lnTo>
                        <a:lnTo>
                          <a:pt x="1101" y="1413"/>
                        </a:lnTo>
                        <a:lnTo>
                          <a:pt x="1113" y="1406"/>
                        </a:lnTo>
                        <a:lnTo>
                          <a:pt x="1127" y="1399"/>
                        </a:lnTo>
                        <a:lnTo>
                          <a:pt x="1140" y="1392"/>
                        </a:lnTo>
                        <a:lnTo>
                          <a:pt x="1152" y="1385"/>
                        </a:lnTo>
                        <a:lnTo>
                          <a:pt x="1165" y="1377"/>
                        </a:lnTo>
                        <a:lnTo>
                          <a:pt x="1177" y="1369"/>
                        </a:lnTo>
                        <a:lnTo>
                          <a:pt x="1177" y="1370"/>
                        </a:lnTo>
                        <a:lnTo>
                          <a:pt x="1177" y="1369"/>
                        </a:lnTo>
                        <a:lnTo>
                          <a:pt x="1363" y="1487"/>
                        </a:lnTo>
                        <a:lnTo>
                          <a:pt x="1376" y="1474"/>
                        </a:lnTo>
                        <a:lnTo>
                          <a:pt x="1393" y="1457"/>
                        </a:lnTo>
                        <a:lnTo>
                          <a:pt x="1414" y="1436"/>
                        </a:lnTo>
                        <a:lnTo>
                          <a:pt x="1437" y="1413"/>
                        </a:lnTo>
                        <a:lnTo>
                          <a:pt x="1458" y="1392"/>
                        </a:lnTo>
                        <a:lnTo>
                          <a:pt x="1475" y="1375"/>
                        </a:lnTo>
                        <a:lnTo>
                          <a:pt x="1488" y="1362"/>
                        </a:lnTo>
                        <a:lnTo>
                          <a:pt x="1492" y="1357"/>
                        </a:lnTo>
                        <a:lnTo>
                          <a:pt x="1375" y="1171"/>
                        </a:lnTo>
                        <a:lnTo>
                          <a:pt x="1375" y="1170"/>
                        </a:lnTo>
                        <a:lnTo>
                          <a:pt x="1381" y="1162"/>
                        </a:lnTo>
                        <a:lnTo>
                          <a:pt x="1386" y="1152"/>
                        </a:lnTo>
                        <a:lnTo>
                          <a:pt x="1392" y="1143"/>
                        </a:lnTo>
                        <a:lnTo>
                          <a:pt x="1398" y="1132"/>
                        </a:lnTo>
                        <a:lnTo>
                          <a:pt x="1404" y="1121"/>
                        </a:lnTo>
                        <a:lnTo>
                          <a:pt x="1409" y="1109"/>
                        </a:lnTo>
                        <a:lnTo>
                          <a:pt x="1415" y="1097"/>
                        </a:lnTo>
                        <a:lnTo>
                          <a:pt x="1421" y="1083"/>
                        </a:lnTo>
                        <a:lnTo>
                          <a:pt x="1427" y="1071"/>
                        </a:lnTo>
                        <a:lnTo>
                          <a:pt x="1431" y="1057"/>
                        </a:lnTo>
                        <a:lnTo>
                          <a:pt x="1436" y="1043"/>
                        </a:lnTo>
                        <a:lnTo>
                          <a:pt x="1442" y="1028"/>
                        </a:lnTo>
                        <a:lnTo>
                          <a:pt x="1445" y="1014"/>
                        </a:lnTo>
                        <a:lnTo>
                          <a:pt x="1450" y="1000"/>
                        </a:lnTo>
                        <a:lnTo>
                          <a:pt x="1453" y="985"/>
                        </a:lnTo>
                        <a:lnTo>
                          <a:pt x="1455" y="972"/>
                        </a:lnTo>
                        <a:lnTo>
                          <a:pt x="1670" y="922"/>
                        </a:lnTo>
                        <a:lnTo>
                          <a:pt x="1670" y="905"/>
                        </a:lnTo>
                        <a:lnTo>
                          <a:pt x="1670" y="879"/>
                        </a:lnTo>
                        <a:lnTo>
                          <a:pt x="1670" y="851"/>
                        </a:lnTo>
                        <a:lnTo>
                          <a:pt x="1670" y="818"/>
                        </a:lnTo>
                        <a:lnTo>
                          <a:pt x="1670" y="789"/>
                        </a:lnTo>
                        <a:lnTo>
                          <a:pt x="1670" y="764"/>
                        </a:lnTo>
                        <a:lnTo>
                          <a:pt x="1670" y="747"/>
                        </a:lnTo>
                        <a:lnTo>
                          <a:pt x="1670" y="740"/>
                        </a:lnTo>
                        <a:lnTo>
                          <a:pt x="1455" y="690"/>
                        </a:lnTo>
                        <a:lnTo>
                          <a:pt x="1454" y="690"/>
                        </a:lnTo>
                        <a:lnTo>
                          <a:pt x="1452" y="681"/>
                        </a:lnTo>
                        <a:lnTo>
                          <a:pt x="1450" y="671"/>
                        </a:lnTo>
                        <a:lnTo>
                          <a:pt x="1447" y="659"/>
                        </a:lnTo>
                        <a:lnTo>
                          <a:pt x="1444" y="648"/>
                        </a:lnTo>
                        <a:lnTo>
                          <a:pt x="1439" y="635"/>
                        </a:lnTo>
                        <a:lnTo>
                          <a:pt x="1435" y="622"/>
                        </a:lnTo>
                        <a:lnTo>
                          <a:pt x="1430" y="610"/>
                        </a:lnTo>
                        <a:lnTo>
                          <a:pt x="1425" y="597"/>
                        </a:lnTo>
                        <a:lnTo>
                          <a:pt x="1420" y="584"/>
                        </a:lnTo>
                        <a:lnTo>
                          <a:pt x="1414" y="571"/>
                        </a:lnTo>
                        <a:lnTo>
                          <a:pt x="1407" y="557"/>
                        </a:lnTo>
                        <a:lnTo>
                          <a:pt x="1400" y="544"/>
                        </a:lnTo>
                        <a:lnTo>
                          <a:pt x="1393" y="531"/>
                        </a:lnTo>
                        <a:lnTo>
                          <a:pt x="1386" y="518"/>
                        </a:lnTo>
                        <a:lnTo>
                          <a:pt x="1378" y="506"/>
                        </a:lnTo>
                        <a:lnTo>
                          <a:pt x="1370" y="493"/>
                        </a:lnTo>
                        <a:lnTo>
                          <a:pt x="1488" y="307"/>
                        </a:lnTo>
                        <a:lnTo>
                          <a:pt x="1475" y="294"/>
                        </a:lnTo>
                        <a:lnTo>
                          <a:pt x="1458" y="277"/>
                        </a:lnTo>
                        <a:lnTo>
                          <a:pt x="1437" y="256"/>
                        </a:lnTo>
                        <a:lnTo>
                          <a:pt x="1415" y="233"/>
                        </a:lnTo>
                        <a:lnTo>
                          <a:pt x="1393" y="212"/>
                        </a:lnTo>
                        <a:lnTo>
                          <a:pt x="1376" y="195"/>
                        </a:lnTo>
                        <a:lnTo>
                          <a:pt x="1363" y="182"/>
                        </a:lnTo>
                        <a:lnTo>
                          <a:pt x="1359" y="178"/>
                        </a:lnTo>
                        <a:lnTo>
                          <a:pt x="1172" y="295"/>
                        </a:lnTo>
                        <a:lnTo>
                          <a:pt x="1171" y="295"/>
                        </a:lnTo>
                        <a:lnTo>
                          <a:pt x="1163" y="289"/>
                        </a:lnTo>
                        <a:lnTo>
                          <a:pt x="1154" y="284"/>
                        </a:lnTo>
                        <a:lnTo>
                          <a:pt x="1143" y="278"/>
                        </a:lnTo>
                        <a:lnTo>
                          <a:pt x="1133" y="272"/>
                        </a:lnTo>
                        <a:lnTo>
                          <a:pt x="1121" y="266"/>
                        </a:lnTo>
                        <a:lnTo>
                          <a:pt x="1110" y="261"/>
                        </a:lnTo>
                        <a:lnTo>
                          <a:pt x="1097" y="255"/>
                        </a:lnTo>
                        <a:lnTo>
                          <a:pt x="1084" y="249"/>
                        </a:lnTo>
                        <a:lnTo>
                          <a:pt x="1071" y="243"/>
                        </a:lnTo>
                        <a:lnTo>
                          <a:pt x="1057" y="239"/>
                        </a:lnTo>
                        <a:lnTo>
                          <a:pt x="1043" y="234"/>
                        </a:lnTo>
                        <a:lnTo>
                          <a:pt x="1029" y="228"/>
                        </a:lnTo>
                        <a:lnTo>
                          <a:pt x="1014" y="225"/>
                        </a:lnTo>
                        <a:lnTo>
                          <a:pt x="1000" y="220"/>
                        </a:lnTo>
                        <a:lnTo>
                          <a:pt x="985" y="217"/>
                        </a:lnTo>
                        <a:lnTo>
                          <a:pt x="972" y="215"/>
                        </a:lnTo>
                        <a:lnTo>
                          <a:pt x="923" y="0"/>
                        </a:lnTo>
                        <a:lnTo>
                          <a:pt x="906" y="0"/>
                        </a:lnTo>
                        <a:lnTo>
                          <a:pt x="881" y="0"/>
                        </a:lnTo>
                        <a:lnTo>
                          <a:pt x="851" y="0"/>
                        </a:lnTo>
                        <a:lnTo>
                          <a:pt x="819" y="0"/>
                        </a:lnTo>
                        <a:lnTo>
                          <a:pt x="789" y="0"/>
                        </a:lnTo>
                        <a:lnTo>
                          <a:pt x="764" y="0"/>
                        </a:lnTo>
                        <a:lnTo>
                          <a:pt x="747" y="0"/>
                        </a:lnTo>
                        <a:lnTo>
                          <a:pt x="740" y="0"/>
                        </a:lnTo>
                        <a:lnTo>
                          <a:pt x="692" y="215"/>
                        </a:lnTo>
                        <a:lnTo>
                          <a:pt x="690" y="216"/>
                        </a:lnTo>
                      </a:path>
                    </a:pathLst>
                  </a:custGeom>
                  <a:grpFill/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Calisto MT"/>
                    </a:endParaRPr>
                  </a:p>
                </p:txBody>
              </p:sp>
              <p:sp>
                <p:nvSpPr>
                  <p:cNvPr id="245" name="Ellipse 244">
                    <a:extLst>
                      <a:ext uri="{FF2B5EF4-FFF2-40B4-BE49-F238E27FC236}">
                        <a16:creationId xmlns:a16="http://schemas.microsoft.com/office/drawing/2014/main" xmlns="" id="{755AD17F-3EEF-4BF3-A1F5-84C6212A0515}"/>
                      </a:ext>
                    </a:extLst>
                  </p:cNvPr>
                  <p:cNvSpPr/>
                  <p:nvPr/>
                </p:nvSpPr>
                <p:spPr>
                  <a:xfrm>
                    <a:off x="4733115" y="1997217"/>
                    <a:ext cx="153973" cy="1539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lIns="90000" tIns="46800" rIns="90000" bIns="46800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B5A"/>
                      </a:solidFill>
                      <a:effectLst/>
                      <a:uLnTx/>
                      <a:uFillTx/>
                      <a:latin typeface="Calisto MT"/>
                    </a:endParaRPr>
                  </a:p>
                </p:txBody>
              </p:sp>
            </p:grpSp>
            <p:grpSp>
              <p:nvGrpSpPr>
                <p:cNvPr id="241" name="Gruppieren 633">
                  <a:extLst>
                    <a:ext uri="{FF2B5EF4-FFF2-40B4-BE49-F238E27FC236}">
                      <a16:creationId xmlns:a16="http://schemas.microsoft.com/office/drawing/2014/main" xmlns="" id="{FB090D5A-68DC-47F2-8FB8-3FE8A1F331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6330741" y="5275591"/>
                  <a:ext cx="177490" cy="177736"/>
                  <a:chOff x="4542095" y="1807494"/>
                  <a:chExt cx="533976" cy="534710"/>
                </a:xfrm>
                <a:solidFill>
                  <a:schemeClr val="accent2"/>
                </a:solidFill>
              </p:grpSpPr>
              <p:sp>
                <p:nvSpPr>
                  <p:cNvPr id="242" name="Freeform 27">
                    <a:extLst>
                      <a:ext uri="{FF2B5EF4-FFF2-40B4-BE49-F238E27FC236}">
                        <a16:creationId xmlns:a16="http://schemas.microsoft.com/office/drawing/2014/main" xmlns="" id="{5A6E2FC5-84A0-4C78-959A-08D143D96A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4149" y="1808252"/>
                    <a:ext cx="531908" cy="531906"/>
                  </a:xfrm>
                  <a:custGeom>
                    <a:avLst/>
                    <a:gdLst>
                      <a:gd name="T0" fmla="*/ 2147483647 w 1670"/>
                      <a:gd name="T1" fmla="*/ 2147483647 h 1670"/>
                      <a:gd name="T2" fmla="*/ 2147483647 w 1670"/>
                      <a:gd name="T3" fmla="*/ 2147483647 h 1670"/>
                      <a:gd name="T4" fmla="*/ 2147483647 w 1670"/>
                      <a:gd name="T5" fmla="*/ 2147483647 h 1670"/>
                      <a:gd name="T6" fmla="*/ 2147483647 w 1670"/>
                      <a:gd name="T7" fmla="*/ 2147483647 h 1670"/>
                      <a:gd name="T8" fmla="*/ 2147483647 w 1670"/>
                      <a:gd name="T9" fmla="*/ 2147483647 h 1670"/>
                      <a:gd name="T10" fmla="*/ 2147483647 w 1670"/>
                      <a:gd name="T11" fmla="*/ 2147483647 h 1670"/>
                      <a:gd name="T12" fmla="*/ 2147483647 w 1670"/>
                      <a:gd name="T13" fmla="*/ 2147483647 h 1670"/>
                      <a:gd name="T14" fmla="*/ 2147483647 w 1670"/>
                      <a:gd name="T15" fmla="*/ 2147483647 h 1670"/>
                      <a:gd name="T16" fmla="*/ 2147483647 w 1670"/>
                      <a:gd name="T17" fmla="*/ 2147483647 h 1670"/>
                      <a:gd name="T18" fmla="*/ 2147483647 w 1670"/>
                      <a:gd name="T19" fmla="*/ 2147483647 h 1670"/>
                      <a:gd name="T20" fmla="*/ 2147483647 w 1670"/>
                      <a:gd name="T21" fmla="*/ 2147483647 h 1670"/>
                      <a:gd name="T22" fmla="*/ 2147483647 w 1670"/>
                      <a:gd name="T23" fmla="*/ 2147483647 h 1670"/>
                      <a:gd name="T24" fmla="*/ 0 w 1670"/>
                      <a:gd name="T25" fmla="*/ 2147483647 h 1670"/>
                      <a:gd name="T26" fmla="*/ 0 w 1670"/>
                      <a:gd name="T27" fmla="*/ 2147483647 h 1670"/>
                      <a:gd name="T28" fmla="*/ 0 w 1670"/>
                      <a:gd name="T29" fmla="*/ 2147483647 h 1670"/>
                      <a:gd name="T30" fmla="*/ 2147483647 w 1670"/>
                      <a:gd name="T31" fmla="*/ 2147483647 h 1670"/>
                      <a:gd name="T32" fmla="*/ 2147483647 w 1670"/>
                      <a:gd name="T33" fmla="*/ 2147483647 h 1670"/>
                      <a:gd name="T34" fmla="*/ 2147483647 w 1670"/>
                      <a:gd name="T35" fmla="*/ 2147483647 h 1670"/>
                      <a:gd name="T36" fmla="*/ 2147483647 w 1670"/>
                      <a:gd name="T37" fmla="*/ 2147483647 h 1670"/>
                      <a:gd name="T38" fmla="*/ 2147483647 w 1670"/>
                      <a:gd name="T39" fmla="*/ 2147483647 h 1670"/>
                      <a:gd name="T40" fmla="*/ 2147483647 w 1670"/>
                      <a:gd name="T41" fmla="*/ 2147483647 h 1670"/>
                      <a:gd name="T42" fmla="*/ 2147483647 w 1670"/>
                      <a:gd name="T43" fmla="*/ 2147483647 h 1670"/>
                      <a:gd name="T44" fmla="*/ 2147483647 w 1670"/>
                      <a:gd name="T45" fmla="*/ 2147483647 h 1670"/>
                      <a:gd name="T46" fmla="*/ 2147483647 w 1670"/>
                      <a:gd name="T47" fmla="*/ 2147483647 h 1670"/>
                      <a:gd name="T48" fmla="*/ 2147483647 w 1670"/>
                      <a:gd name="T49" fmla="*/ 2147483647 h 1670"/>
                      <a:gd name="T50" fmla="*/ 2147483647 w 1670"/>
                      <a:gd name="T51" fmla="*/ 2147483647 h 1670"/>
                      <a:gd name="T52" fmla="*/ 2147483647 w 1670"/>
                      <a:gd name="T53" fmla="*/ 2147483647 h 1670"/>
                      <a:gd name="T54" fmla="*/ 2147483647 w 1670"/>
                      <a:gd name="T55" fmla="*/ 2147483647 h 1670"/>
                      <a:gd name="T56" fmla="*/ 2147483647 w 1670"/>
                      <a:gd name="T57" fmla="*/ 2147483647 h 1670"/>
                      <a:gd name="T58" fmla="*/ 2147483647 w 1670"/>
                      <a:gd name="T59" fmla="*/ 2147483647 h 1670"/>
                      <a:gd name="T60" fmla="*/ 2147483647 w 1670"/>
                      <a:gd name="T61" fmla="*/ 2147483647 h 1670"/>
                      <a:gd name="T62" fmla="*/ 2147483647 w 1670"/>
                      <a:gd name="T63" fmla="*/ 2147483647 h 1670"/>
                      <a:gd name="T64" fmla="*/ 2147483647 w 1670"/>
                      <a:gd name="T65" fmla="*/ 2147483647 h 1670"/>
                      <a:gd name="T66" fmla="*/ 2147483647 w 1670"/>
                      <a:gd name="T67" fmla="*/ 2147483647 h 1670"/>
                      <a:gd name="T68" fmla="*/ 2147483647 w 1670"/>
                      <a:gd name="T69" fmla="*/ 2147483647 h 1670"/>
                      <a:gd name="T70" fmla="*/ 2147483647 w 1670"/>
                      <a:gd name="T71" fmla="*/ 2147483647 h 1670"/>
                      <a:gd name="T72" fmla="*/ 2147483647 w 1670"/>
                      <a:gd name="T73" fmla="*/ 2147483647 h 1670"/>
                      <a:gd name="T74" fmla="*/ 2147483647 w 1670"/>
                      <a:gd name="T75" fmla="*/ 2147483647 h 1670"/>
                      <a:gd name="T76" fmla="*/ 2147483647 w 1670"/>
                      <a:gd name="T77" fmla="*/ 2147483647 h 1670"/>
                      <a:gd name="T78" fmla="*/ 2147483647 w 1670"/>
                      <a:gd name="T79" fmla="*/ 2147483647 h 1670"/>
                      <a:gd name="T80" fmla="*/ 2147483647 w 1670"/>
                      <a:gd name="T81" fmla="*/ 2147483647 h 1670"/>
                      <a:gd name="T82" fmla="*/ 2147483647 w 1670"/>
                      <a:gd name="T83" fmla="*/ 2147483647 h 1670"/>
                      <a:gd name="T84" fmla="*/ 2147483647 w 1670"/>
                      <a:gd name="T85" fmla="*/ 2147483647 h 1670"/>
                      <a:gd name="T86" fmla="*/ 2147483647 w 1670"/>
                      <a:gd name="T87" fmla="*/ 2147483647 h 1670"/>
                      <a:gd name="T88" fmla="*/ 2147483647 w 1670"/>
                      <a:gd name="T89" fmla="*/ 2147483647 h 1670"/>
                      <a:gd name="T90" fmla="*/ 2147483647 w 1670"/>
                      <a:gd name="T91" fmla="*/ 2147483647 h 1670"/>
                      <a:gd name="T92" fmla="*/ 2147483647 w 1670"/>
                      <a:gd name="T93" fmla="*/ 2147483647 h 1670"/>
                      <a:gd name="T94" fmla="*/ 2147483647 w 1670"/>
                      <a:gd name="T95" fmla="*/ 2147483647 h 1670"/>
                      <a:gd name="T96" fmla="*/ 2147483647 w 1670"/>
                      <a:gd name="T97" fmla="*/ 2147483647 h 1670"/>
                      <a:gd name="T98" fmla="*/ 2147483647 w 1670"/>
                      <a:gd name="T99" fmla="*/ 2147483647 h 1670"/>
                      <a:gd name="T100" fmla="*/ 2147483647 w 1670"/>
                      <a:gd name="T101" fmla="*/ 2147483647 h 1670"/>
                      <a:gd name="T102" fmla="*/ 2147483647 w 1670"/>
                      <a:gd name="T103" fmla="*/ 2147483647 h 1670"/>
                      <a:gd name="T104" fmla="*/ 2147483647 w 1670"/>
                      <a:gd name="T105" fmla="*/ 2147483647 h 1670"/>
                      <a:gd name="T106" fmla="*/ 2147483647 w 1670"/>
                      <a:gd name="T107" fmla="*/ 2147483647 h 1670"/>
                      <a:gd name="T108" fmla="*/ 2147483647 w 1670"/>
                      <a:gd name="T109" fmla="*/ 2147483647 h 1670"/>
                      <a:gd name="T110" fmla="*/ 2147483647 w 1670"/>
                      <a:gd name="T111" fmla="*/ 2147483647 h 1670"/>
                      <a:gd name="T112" fmla="*/ 2147483647 w 1670"/>
                      <a:gd name="T113" fmla="*/ 2147483647 h 1670"/>
                      <a:gd name="T114" fmla="*/ 2147483647 w 1670"/>
                      <a:gd name="T115" fmla="*/ 2147483647 h 1670"/>
                      <a:gd name="T116" fmla="*/ 2147483647 w 1670"/>
                      <a:gd name="T117" fmla="*/ 2147483647 h 1670"/>
                      <a:gd name="T118" fmla="*/ 2147483647 w 1670"/>
                      <a:gd name="T119" fmla="*/ 0 h 1670"/>
                      <a:gd name="T120" fmla="*/ 2147483647 w 1670"/>
                      <a:gd name="T121" fmla="*/ 0 h 1670"/>
                      <a:gd name="T122" fmla="*/ 2147483647 w 1670"/>
                      <a:gd name="T123" fmla="*/ 2147483647 h 167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70"/>
                      <a:gd name="T187" fmla="*/ 0 h 1670"/>
                      <a:gd name="T188" fmla="*/ 1670 w 1670"/>
                      <a:gd name="T189" fmla="*/ 1670 h 167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70" h="1670">
                        <a:moveTo>
                          <a:pt x="690" y="216"/>
                        </a:moveTo>
                        <a:lnTo>
                          <a:pt x="690" y="216"/>
                        </a:lnTo>
                        <a:lnTo>
                          <a:pt x="681" y="218"/>
                        </a:lnTo>
                        <a:lnTo>
                          <a:pt x="671" y="220"/>
                        </a:lnTo>
                        <a:lnTo>
                          <a:pt x="659" y="223"/>
                        </a:lnTo>
                        <a:lnTo>
                          <a:pt x="648" y="226"/>
                        </a:lnTo>
                        <a:lnTo>
                          <a:pt x="636" y="231"/>
                        </a:lnTo>
                        <a:lnTo>
                          <a:pt x="624" y="235"/>
                        </a:lnTo>
                        <a:lnTo>
                          <a:pt x="611" y="240"/>
                        </a:lnTo>
                        <a:lnTo>
                          <a:pt x="597" y="245"/>
                        </a:lnTo>
                        <a:lnTo>
                          <a:pt x="584" y="250"/>
                        </a:lnTo>
                        <a:lnTo>
                          <a:pt x="571" y="256"/>
                        </a:lnTo>
                        <a:lnTo>
                          <a:pt x="558" y="263"/>
                        </a:lnTo>
                        <a:lnTo>
                          <a:pt x="544" y="270"/>
                        </a:lnTo>
                        <a:lnTo>
                          <a:pt x="531" y="277"/>
                        </a:lnTo>
                        <a:lnTo>
                          <a:pt x="518" y="284"/>
                        </a:lnTo>
                        <a:lnTo>
                          <a:pt x="506" y="292"/>
                        </a:lnTo>
                        <a:lnTo>
                          <a:pt x="493" y="300"/>
                        </a:lnTo>
                        <a:lnTo>
                          <a:pt x="307" y="182"/>
                        </a:lnTo>
                        <a:lnTo>
                          <a:pt x="294" y="195"/>
                        </a:lnTo>
                        <a:lnTo>
                          <a:pt x="277" y="212"/>
                        </a:lnTo>
                        <a:lnTo>
                          <a:pt x="256" y="233"/>
                        </a:lnTo>
                        <a:lnTo>
                          <a:pt x="234" y="255"/>
                        </a:lnTo>
                        <a:lnTo>
                          <a:pt x="212" y="277"/>
                        </a:lnTo>
                        <a:lnTo>
                          <a:pt x="195" y="294"/>
                        </a:lnTo>
                        <a:lnTo>
                          <a:pt x="182" y="307"/>
                        </a:lnTo>
                        <a:lnTo>
                          <a:pt x="178" y="311"/>
                        </a:lnTo>
                        <a:lnTo>
                          <a:pt x="295" y="498"/>
                        </a:lnTo>
                        <a:lnTo>
                          <a:pt x="295" y="500"/>
                        </a:lnTo>
                        <a:lnTo>
                          <a:pt x="289" y="508"/>
                        </a:lnTo>
                        <a:lnTo>
                          <a:pt x="285" y="518"/>
                        </a:lnTo>
                        <a:lnTo>
                          <a:pt x="279" y="527"/>
                        </a:lnTo>
                        <a:lnTo>
                          <a:pt x="273" y="537"/>
                        </a:lnTo>
                        <a:lnTo>
                          <a:pt x="268" y="549"/>
                        </a:lnTo>
                        <a:lnTo>
                          <a:pt x="262" y="560"/>
                        </a:lnTo>
                        <a:lnTo>
                          <a:pt x="256" y="573"/>
                        </a:lnTo>
                        <a:lnTo>
                          <a:pt x="250" y="586"/>
                        </a:lnTo>
                        <a:lnTo>
                          <a:pt x="245" y="599"/>
                        </a:lnTo>
                        <a:lnTo>
                          <a:pt x="240" y="613"/>
                        </a:lnTo>
                        <a:lnTo>
                          <a:pt x="234" y="627"/>
                        </a:lnTo>
                        <a:lnTo>
                          <a:pt x="230" y="641"/>
                        </a:lnTo>
                        <a:lnTo>
                          <a:pt x="226" y="656"/>
                        </a:lnTo>
                        <a:lnTo>
                          <a:pt x="221" y="670"/>
                        </a:lnTo>
                        <a:lnTo>
                          <a:pt x="218" y="685"/>
                        </a:lnTo>
                        <a:lnTo>
                          <a:pt x="216" y="698"/>
                        </a:lnTo>
                        <a:lnTo>
                          <a:pt x="0" y="748"/>
                        </a:lnTo>
                        <a:lnTo>
                          <a:pt x="0" y="765"/>
                        </a:lnTo>
                        <a:lnTo>
                          <a:pt x="0" y="789"/>
                        </a:lnTo>
                        <a:lnTo>
                          <a:pt x="0" y="819"/>
                        </a:lnTo>
                        <a:lnTo>
                          <a:pt x="0" y="851"/>
                        </a:lnTo>
                        <a:lnTo>
                          <a:pt x="0" y="881"/>
                        </a:lnTo>
                        <a:lnTo>
                          <a:pt x="0" y="906"/>
                        </a:lnTo>
                        <a:lnTo>
                          <a:pt x="0" y="923"/>
                        </a:lnTo>
                        <a:lnTo>
                          <a:pt x="0" y="930"/>
                        </a:lnTo>
                        <a:lnTo>
                          <a:pt x="216" y="978"/>
                        </a:lnTo>
                        <a:lnTo>
                          <a:pt x="217" y="980"/>
                        </a:lnTo>
                        <a:lnTo>
                          <a:pt x="219" y="989"/>
                        </a:lnTo>
                        <a:lnTo>
                          <a:pt x="221" y="999"/>
                        </a:lnTo>
                        <a:lnTo>
                          <a:pt x="224" y="1011"/>
                        </a:lnTo>
                        <a:lnTo>
                          <a:pt x="227" y="1022"/>
                        </a:lnTo>
                        <a:lnTo>
                          <a:pt x="232" y="1035"/>
                        </a:lnTo>
                        <a:lnTo>
                          <a:pt x="236" y="1046"/>
                        </a:lnTo>
                        <a:lnTo>
                          <a:pt x="241" y="1060"/>
                        </a:lnTo>
                        <a:lnTo>
                          <a:pt x="246" y="1073"/>
                        </a:lnTo>
                        <a:lnTo>
                          <a:pt x="251" y="1086"/>
                        </a:lnTo>
                        <a:lnTo>
                          <a:pt x="257" y="1099"/>
                        </a:lnTo>
                        <a:lnTo>
                          <a:pt x="264" y="1113"/>
                        </a:lnTo>
                        <a:lnTo>
                          <a:pt x="271" y="1126"/>
                        </a:lnTo>
                        <a:lnTo>
                          <a:pt x="278" y="1139"/>
                        </a:lnTo>
                        <a:lnTo>
                          <a:pt x="285" y="1152"/>
                        </a:lnTo>
                        <a:lnTo>
                          <a:pt x="293" y="1164"/>
                        </a:lnTo>
                        <a:lnTo>
                          <a:pt x="301" y="1177"/>
                        </a:lnTo>
                        <a:lnTo>
                          <a:pt x="300" y="1177"/>
                        </a:lnTo>
                        <a:lnTo>
                          <a:pt x="301" y="1177"/>
                        </a:lnTo>
                        <a:lnTo>
                          <a:pt x="183" y="1363"/>
                        </a:lnTo>
                        <a:lnTo>
                          <a:pt x="196" y="1376"/>
                        </a:lnTo>
                        <a:lnTo>
                          <a:pt x="213" y="1393"/>
                        </a:lnTo>
                        <a:lnTo>
                          <a:pt x="234" y="1414"/>
                        </a:lnTo>
                        <a:lnTo>
                          <a:pt x="257" y="1436"/>
                        </a:lnTo>
                        <a:lnTo>
                          <a:pt x="278" y="1458"/>
                        </a:lnTo>
                        <a:lnTo>
                          <a:pt x="295" y="1475"/>
                        </a:lnTo>
                        <a:lnTo>
                          <a:pt x="308" y="1488"/>
                        </a:lnTo>
                        <a:lnTo>
                          <a:pt x="313" y="1492"/>
                        </a:lnTo>
                        <a:lnTo>
                          <a:pt x="499" y="1375"/>
                        </a:lnTo>
                        <a:lnTo>
                          <a:pt x="500" y="1375"/>
                        </a:lnTo>
                        <a:lnTo>
                          <a:pt x="508" y="1381"/>
                        </a:lnTo>
                        <a:lnTo>
                          <a:pt x="518" y="1385"/>
                        </a:lnTo>
                        <a:lnTo>
                          <a:pt x="528" y="1391"/>
                        </a:lnTo>
                        <a:lnTo>
                          <a:pt x="538" y="1397"/>
                        </a:lnTo>
                        <a:lnTo>
                          <a:pt x="550" y="1402"/>
                        </a:lnTo>
                        <a:lnTo>
                          <a:pt x="561" y="1408"/>
                        </a:lnTo>
                        <a:lnTo>
                          <a:pt x="574" y="1414"/>
                        </a:lnTo>
                        <a:lnTo>
                          <a:pt x="587" y="1420"/>
                        </a:lnTo>
                        <a:lnTo>
                          <a:pt x="601" y="1425"/>
                        </a:lnTo>
                        <a:lnTo>
                          <a:pt x="614" y="1430"/>
                        </a:lnTo>
                        <a:lnTo>
                          <a:pt x="628" y="1436"/>
                        </a:lnTo>
                        <a:lnTo>
                          <a:pt x="642" y="1440"/>
                        </a:lnTo>
                        <a:lnTo>
                          <a:pt x="656" y="1444"/>
                        </a:lnTo>
                        <a:lnTo>
                          <a:pt x="670" y="1449"/>
                        </a:lnTo>
                        <a:lnTo>
                          <a:pt x="685" y="1452"/>
                        </a:lnTo>
                        <a:lnTo>
                          <a:pt x="698" y="1454"/>
                        </a:lnTo>
                        <a:lnTo>
                          <a:pt x="748" y="1670"/>
                        </a:lnTo>
                        <a:lnTo>
                          <a:pt x="765" y="1670"/>
                        </a:lnTo>
                        <a:lnTo>
                          <a:pt x="791" y="1670"/>
                        </a:lnTo>
                        <a:lnTo>
                          <a:pt x="819" y="1670"/>
                        </a:lnTo>
                        <a:lnTo>
                          <a:pt x="852" y="1670"/>
                        </a:lnTo>
                        <a:lnTo>
                          <a:pt x="881" y="1670"/>
                        </a:lnTo>
                        <a:lnTo>
                          <a:pt x="906" y="1670"/>
                        </a:lnTo>
                        <a:lnTo>
                          <a:pt x="923" y="1670"/>
                        </a:lnTo>
                        <a:lnTo>
                          <a:pt x="930" y="1670"/>
                        </a:lnTo>
                        <a:lnTo>
                          <a:pt x="980" y="1454"/>
                        </a:lnTo>
                        <a:lnTo>
                          <a:pt x="981" y="1453"/>
                        </a:lnTo>
                        <a:lnTo>
                          <a:pt x="990" y="1451"/>
                        </a:lnTo>
                        <a:lnTo>
                          <a:pt x="1000" y="1449"/>
                        </a:lnTo>
                        <a:lnTo>
                          <a:pt x="1012" y="1446"/>
                        </a:lnTo>
                        <a:lnTo>
                          <a:pt x="1023" y="1443"/>
                        </a:lnTo>
                        <a:lnTo>
                          <a:pt x="1035" y="1438"/>
                        </a:lnTo>
                        <a:lnTo>
                          <a:pt x="1048" y="1434"/>
                        </a:lnTo>
                        <a:lnTo>
                          <a:pt x="1060" y="1429"/>
                        </a:lnTo>
                        <a:lnTo>
                          <a:pt x="1074" y="1424"/>
                        </a:lnTo>
                        <a:lnTo>
                          <a:pt x="1087" y="1419"/>
                        </a:lnTo>
                        <a:lnTo>
                          <a:pt x="1101" y="1413"/>
                        </a:lnTo>
                        <a:lnTo>
                          <a:pt x="1113" y="1406"/>
                        </a:lnTo>
                        <a:lnTo>
                          <a:pt x="1127" y="1399"/>
                        </a:lnTo>
                        <a:lnTo>
                          <a:pt x="1140" y="1392"/>
                        </a:lnTo>
                        <a:lnTo>
                          <a:pt x="1152" y="1385"/>
                        </a:lnTo>
                        <a:lnTo>
                          <a:pt x="1165" y="1377"/>
                        </a:lnTo>
                        <a:lnTo>
                          <a:pt x="1177" y="1369"/>
                        </a:lnTo>
                        <a:lnTo>
                          <a:pt x="1177" y="1370"/>
                        </a:lnTo>
                        <a:lnTo>
                          <a:pt x="1177" y="1369"/>
                        </a:lnTo>
                        <a:lnTo>
                          <a:pt x="1363" y="1487"/>
                        </a:lnTo>
                        <a:lnTo>
                          <a:pt x="1376" y="1474"/>
                        </a:lnTo>
                        <a:lnTo>
                          <a:pt x="1393" y="1457"/>
                        </a:lnTo>
                        <a:lnTo>
                          <a:pt x="1414" y="1436"/>
                        </a:lnTo>
                        <a:lnTo>
                          <a:pt x="1437" y="1413"/>
                        </a:lnTo>
                        <a:lnTo>
                          <a:pt x="1458" y="1392"/>
                        </a:lnTo>
                        <a:lnTo>
                          <a:pt x="1475" y="1375"/>
                        </a:lnTo>
                        <a:lnTo>
                          <a:pt x="1488" y="1362"/>
                        </a:lnTo>
                        <a:lnTo>
                          <a:pt x="1492" y="1357"/>
                        </a:lnTo>
                        <a:lnTo>
                          <a:pt x="1375" y="1171"/>
                        </a:lnTo>
                        <a:lnTo>
                          <a:pt x="1375" y="1170"/>
                        </a:lnTo>
                        <a:lnTo>
                          <a:pt x="1381" y="1162"/>
                        </a:lnTo>
                        <a:lnTo>
                          <a:pt x="1386" y="1152"/>
                        </a:lnTo>
                        <a:lnTo>
                          <a:pt x="1392" y="1143"/>
                        </a:lnTo>
                        <a:lnTo>
                          <a:pt x="1398" y="1132"/>
                        </a:lnTo>
                        <a:lnTo>
                          <a:pt x="1404" y="1121"/>
                        </a:lnTo>
                        <a:lnTo>
                          <a:pt x="1409" y="1109"/>
                        </a:lnTo>
                        <a:lnTo>
                          <a:pt x="1415" y="1097"/>
                        </a:lnTo>
                        <a:lnTo>
                          <a:pt x="1421" y="1083"/>
                        </a:lnTo>
                        <a:lnTo>
                          <a:pt x="1427" y="1071"/>
                        </a:lnTo>
                        <a:lnTo>
                          <a:pt x="1431" y="1057"/>
                        </a:lnTo>
                        <a:lnTo>
                          <a:pt x="1436" y="1043"/>
                        </a:lnTo>
                        <a:lnTo>
                          <a:pt x="1442" y="1028"/>
                        </a:lnTo>
                        <a:lnTo>
                          <a:pt x="1445" y="1014"/>
                        </a:lnTo>
                        <a:lnTo>
                          <a:pt x="1450" y="1000"/>
                        </a:lnTo>
                        <a:lnTo>
                          <a:pt x="1453" y="985"/>
                        </a:lnTo>
                        <a:lnTo>
                          <a:pt x="1455" y="972"/>
                        </a:lnTo>
                        <a:lnTo>
                          <a:pt x="1670" y="922"/>
                        </a:lnTo>
                        <a:lnTo>
                          <a:pt x="1670" y="905"/>
                        </a:lnTo>
                        <a:lnTo>
                          <a:pt x="1670" y="879"/>
                        </a:lnTo>
                        <a:lnTo>
                          <a:pt x="1670" y="851"/>
                        </a:lnTo>
                        <a:lnTo>
                          <a:pt x="1670" y="818"/>
                        </a:lnTo>
                        <a:lnTo>
                          <a:pt x="1670" y="789"/>
                        </a:lnTo>
                        <a:lnTo>
                          <a:pt x="1670" y="764"/>
                        </a:lnTo>
                        <a:lnTo>
                          <a:pt x="1670" y="747"/>
                        </a:lnTo>
                        <a:lnTo>
                          <a:pt x="1670" y="740"/>
                        </a:lnTo>
                        <a:lnTo>
                          <a:pt x="1455" y="690"/>
                        </a:lnTo>
                        <a:lnTo>
                          <a:pt x="1454" y="690"/>
                        </a:lnTo>
                        <a:lnTo>
                          <a:pt x="1452" y="681"/>
                        </a:lnTo>
                        <a:lnTo>
                          <a:pt x="1450" y="671"/>
                        </a:lnTo>
                        <a:lnTo>
                          <a:pt x="1447" y="659"/>
                        </a:lnTo>
                        <a:lnTo>
                          <a:pt x="1444" y="648"/>
                        </a:lnTo>
                        <a:lnTo>
                          <a:pt x="1439" y="635"/>
                        </a:lnTo>
                        <a:lnTo>
                          <a:pt x="1435" y="622"/>
                        </a:lnTo>
                        <a:lnTo>
                          <a:pt x="1430" y="610"/>
                        </a:lnTo>
                        <a:lnTo>
                          <a:pt x="1425" y="597"/>
                        </a:lnTo>
                        <a:lnTo>
                          <a:pt x="1420" y="584"/>
                        </a:lnTo>
                        <a:lnTo>
                          <a:pt x="1414" y="571"/>
                        </a:lnTo>
                        <a:lnTo>
                          <a:pt x="1407" y="557"/>
                        </a:lnTo>
                        <a:lnTo>
                          <a:pt x="1400" y="544"/>
                        </a:lnTo>
                        <a:lnTo>
                          <a:pt x="1393" y="531"/>
                        </a:lnTo>
                        <a:lnTo>
                          <a:pt x="1386" y="518"/>
                        </a:lnTo>
                        <a:lnTo>
                          <a:pt x="1378" y="506"/>
                        </a:lnTo>
                        <a:lnTo>
                          <a:pt x="1370" y="493"/>
                        </a:lnTo>
                        <a:lnTo>
                          <a:pt x="1488" y="307"/>
                        </a:lnTo>
                        <a:lnTo>
                          <a:pt x="1475" y="294"/>
                        </a:lnTo>
                        <a:lnTo>
                          <a:pt x="1458" y="277"/>
                        </a:lnTo>
                        <a:lnTo>
                          <a:pt x="1437" y="256"/>
                        </a:lnTo>
                        <a:lnTo>
                          <a:pt x="1415" y="233"/>
                        </a:lnTo>
                        <a:lnTo>
                          <a:pt x="1393" y="212"/>
                        </a:lnTo>
                        <a:lnTo>
                          <a:pt x="1376" y="195"/>
                        </a:lnTo>
                        <a:lnTo>
                          <a:pt x="1363" y="182"/>
                        </a:lnTo>
                        <a:lnTo>
                          <a:pt x="1359" y="178"/>
                        </a:lnTo>
                        <a:lnTo>
                          <a:pt x="1172" y="295"/>
                        </a:lnTo>
                        <a:lnTo>
                          <a:pt x="1171" y="295"/>
                        </a:lnTo>
                        <a:lnTo>
                          <a:pt x="1163" y="289"/>
                        </a:lnTo>
                        <a:lnTo>
                          <a:pt x="1154" y="284"/>
                        </a:lnTo>
                        <a:lnTo>
                          <a:pt x="1143" y="278"/>
                        </a:lnTo>
                        <a:lnTo>
                          <a:pt x="1133" y="272"/>
                        </a:lnTo>
                        <a:lnTo>
                          <a:pt x="1121" y="266"/>
                        </a:lnTo>
                        <a:lnTo>
                          <a:pt x="1110" y="261"/>
                        </a:lnTo>
                        <a:lnTo>
                          <a:pt x="1097" y="255"/>
                        </a:lnTo>
                        <a:lnTo>
                          <a:pt x="1084" y="249"/>
                        </a:lnTo>
                        <a:lnTo>
                          <a:pt x="1071" y="243"/>
                        </a:lnTo>
                        <a:lnTo>
                          <a:pt x="1057" y="239"/>
                        </a:lnTo>
                        <a:lnTo>
                          <a:pt x="1043" y="234"/>
                        </a:lnTo>
                        <a:lnTo>
                          <a:pt x="1029" y="228"/>
                        </a:lnTo>
                        <a:lnTo>
                          <a:pt x="1014" y="225"/>
                        </a:lnTo>
                        <a:lnTo>
                          <a:pt x="1000" y="220"/>
                        </a:lnTo>
                        <a:lnTo>
                          <a:pt x="985" y="217"/>
                        </a:lnTo>
                        <a:lnTo>
                          <a:pt x="972" y="215"/>
                        </a:lnTo>
                        <a:lnTo>
                          <a:pt x="923" y="0"/>
                        </a:lnTo>
                        <a:lnTo>
                          <a:pt x="906" y="0"/>
                        </a:lnTo>
                        <a:lnTo>
                          <a:pt x="881" y="0"/>
                        </a:lnTo>
                        <a:lnTo>
                          <a:pt x="851" y="0"/>
                        </a:lnTo>
                        <a:lnTo>
                          <a:pt x="819" y="0"/>
                        </a:lnTo>
                        <a:lnTo>
                          <a:pt x="789" y="0"/>
                        </a:lnTo>
                        <a:lnTo>
                          <a:pt x="764" y="0"/>
                        </a:lnTo>
                        <a:lnTo>
                          <a:pt x="747" y="0"/>
                        </a:lnTo>
                        <a:lnTo>
                          <a:pt x="740" y="0"/>
                        </a:lnTo>
                        <a:lnTo>
                          <a:pt x="692" y="215"/>
                        </a:lnTo>
                        <a:lnTo>
                          <a:pt x="690" y="216"/>
                        </a:lnTo>
                      </a:path>
                    </a:pathLst>
                  </a:custGeom>
                  <a:grpFill/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Calisto MT"/>
                    </a:endParaRPr>
                  </a:p>
                </p:txBody>
              </p:sp>
              <p:sp>
                <p:nvSpPr>
                  <p:cNvPr id="243" name="Ellipse 242">
                    <a:extLst>
                      <a:ext uri="{FF2B5EF4-FFF2-40B4-BE49-F238E27FC236}">
                        <a16:creationId xmlns:a16="http://schemas.microsoft.com/office/drawing/2014/main" xmlns="" id="{002A8380-5BFB-489A-95F4-89D72CA84CD1}"/>
                      </a:ext>
                    </a:extLst>
                  </p:cNvPr>
                  <p:cNvSpPr/>
                  <p:nvPr/>
                </p:nvSpPr>
                <p:spPr>
                  <a:xfrm>
                    <a:off x="4733115" y="1997217"/>
                    <a:ext cx="153973" cy="1539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lIns="90000" tIns="46800" rIns="90000" bIns="46800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B5A"/>
                      </a:solidFill>
                      <a:effectLst/>
                      <a:uLnTx/>
                      <a:uFillTx/>
                      <a:latin typeface="Calisto MT"/>
                    </a:endParaRPr>
                  </a:p>
                </p:txBody>
              </p:sp>
            </p:grpSp>
            <p:grpSp>
              <p:nvGrpSpPr>
                <p:cNvPr id="246" name="Gruppieren 633">
                  <a:extLst>
                    <a:ext uri="{FF2B5EF4-FFF2-40B4-BE49-F238E27FC236}">
                      <a16:creationId xmlns:a16="http://schemas.microsoft.com/office/drawing/2014/main" xmlns="" id="{C00E7D05-109A-4311-B732-9AA8D7677D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6804691" y="5146691"/>
                  <a:ext cx="248436" cy="248780"/>
                  <a:chOff x="4542095" y="1807494"/>
                  <a:chExt cx="533976" cy="534710"/>
                </a:xfrm>
                <a:solidFill>
                  <a:schemeClr val="accent2"/>
                </a:solidFill>
              </p:grpSpPr>
              <p:sp>
                <p:nvSpPr>
                  <p:cNvPr id="247" name="Freeform 27">
                    <a:extLst>
                      <a:ext uri="{FF2B5EF4-FFF2-40B4-BE49-F238E27FC236}">
                        <a16:creationId xmlns:a16="http://schemas.microsoft.com/office/drawing/2014/main" xmlns="" id="{FD336221-220B-49E1-81F4-2158F47AC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4149" y="1808252"/>
                    <a:ext cx="531908" cy="531906"/>
                  </a:xfrm>
                  <a:custGeom>
                    <a:avLst/>
                    <a:gdLst>
                      <a:gd name="T0" fmla="*/ 2147483647 w 1670"/>
                      <a:gd name="T1" fmla="*/ 2147483647 h 1670"/>
                      <a:gd name="T2" fmla="*/ 2147483647 w 1670"/>
                      <a:gd name="T3" fmla="*/ 2147483647 h 1670"/>
                      <a:gd name="T4" fmla="*/ 2147483647 w 1670"/>
                      <a:gd name="T5" fmla="*/ 2147483647 h 1670"/>
                      <a:gd name="T6" fmla="*/ 2147483647 w 1670"/>
                      <a:gd name="T7" fmla="*/ 2147483647 h 1670"/>
                      <a:gd name="T8" fmla="*/ 2147483647 w 1670"/>
                      <a:gd name="T9" fmla="*/ 2147483647 h 1670"/>
                      <a:gd name="T10" fmla="*/ 2147483647 w 1670"/>
                      <a:gd name="T11" fmla="*/ 2147483647 h 1670"/>
                      <a:gd name="T12" fmla="*/ 2147483647 w 1670"/>
                      <a:gd name="T13" fmla="*/ 2147483647 h 1670"/>
                      <a:gd name="T14" fmla="*/ 2147483647 w 1670"/>
                      <a:gd name="T15" fmla="*/ 2147483647 h 1670"/>
                      <a:gd name="T16" fmla="*/ 2147483647 w 1670"/>
                      <a:gd name="T17" fmla="*/ 2147483647 h 1670"/>
                      <a:gd name="T18" fmla="*/ 2147483647 w 1670"/>
                      <a:gd name="T19" fmla="*/ 2147483647 h 1670"/>
                      <a:gd name="T20" fmla="*/ 2147483647 w 1670"/>
                      <a:gd name="T21" fmla="*/ 2147483647 h 1670"/>
                      <a:gd name="T22" fmla="*/ 2147483647 w 1670"/>
                      <a:gd name="T23" fmla="*/ 2147483647 h 1670"/>
                      <a:gd name="T24" fmla="*/ 0 w 1670"/>
                      <a:gd name="T25" fmla="*/ 2147483647 h 1670"/>
                      <a:gd name="T26" fmla="*/ 0 w 1670"/>
                      <a:gd name="T27" fmla="*/ 2147483647 h 1670"/>
                      <a:gd name="T28" fmla="*/ 0 w 1670"/>
                      <a:gd name="T29" fmla="*/ 2147483647 h 1670"/>
                      <a:gd name="T30" fmla="*/ 2147483647 w 1670"/>
                      <a:gd name="T31" fmla="*/ 2147483647 h 1670"/>
                      <a:gd name="T32" fmla="*/ 2147483647 w 1670"/>
                      <a:gd name="T33" fmla="*/ 2147483647 h 1670"/>
                      <a:gd name="T34" fmla="*/ 2147483647 w 1670"/>
                      <a:gd name="T35" fmla="*/ 2147483647 h 1670"/>
                      <a:gd name="T36" fmla="*/ 2147483647 w 1670"/>
                      <a:gd name="T37" fmla="*/ 2147483647 h 1670"/>
                      <a:gd name="T38" fmla="*/ 2147483647 w 1670"/>
                      <a:gd name="T39" fmla="*/ 2147483647 h 1670"/>
                      <a:gd name="T40" fmla="*/ 2147483647 w 1670"/>
                      <a:gd name="T41" fmla="*/ 2147483647 h 1670"/>
                      <a:gd name="T42" fmla="*/ 2147483647 w 1670"/>
                      <a:gd name="T43" fmla="*/ 2147483647 h 1670"/>
                      <a:gd name="T44" fmla="*/ 2147483647 w 1670"/>
                      <a:gd name="T45" fmla="*/ 2147483647 h 1670"/>
                      <a:gd name="T46" fmla="*/ 2147483647 w 1670"/>
                      <a:gd name="T47" fmla="*/ 2147483647 h 1670"/>
                      <a:gd name="T48" fmla="*/ 2147483647 w 1670"/>
                      <a:gd name="T49" fmla="*/ 2147483647 h 1670"/>
                      <a:gd name="T50" fmla="*/ 2147483647 w 1670"/>
                      <a:gd name="T51" fmla="*/ 2147483647 h 1670"/>
                      <a:gd name="T52" fmla="*/ 2147483647 w 1670"/>
                      <a:gd name="T53" fmla="*/ 2147483647 h 1670"/>
                      <a:gd name="T54" fmla="*/ 2147483647 w 1670"/>
                      <a:gd name="T55" fmla="*/ 2147483647 h 1670"/>
                      <a:gd name="T56" fmla="*/ 2147483647 w 1670"/>
                      <a:gd name="T57" fmla="*/ 2147483647 h 1670"/>
                      <a:gd name="T58" fmla="*/ 2147483647 w 1670"/>
                      <a:gd name="T59" fmla="*/ 2147483647 h 1670"/>
                      <a:gd name="T60" fmla="*/ 2147483647 w 1670"/>
                      <a:gd name="T61" fmla="*/ 2147483647 h 1670"/>
                      <a:gd name="T62" fmla="*/ 2147483647 w 1670"/>
                      <a:gd name="T63" fmla="*/ 2147483647 h 1670"/>
                      <a:gd name="T64" fmla="*/ 2147483647 w 1670"/>
                      <a:gd name="T65" fmla="*/ 2147483647 h 1670"/>
                      <a:gd name="T66" fmla="*/ 2147483647 w 1670"/>
                      <a:gd name="T67" fmla="*/ 2147483647 h 1670"/>
                      <a:gd name="T68" fmla="*/ 2147483647 w 1670"/>
                      <a:gd name="T69" fmla="*/ 2147483647 h 1670"/>
                      <a:gd name="T70" fmla="*/ 2147483647 w 1670"/>
                      <a:gd name="T71" fmla="*/ 2147483647 h 1670"/>
                      <a:gd name="T72" fmla="*/ 2147483647 w 1670"/>
                      <a:gd name="T73" fmla="*/ 2147483647 h 1670"/>
                      <a:gd name="T74" fmla="*/ 2147483647 w 1670"/>
                      <a:gd name="T75" fmla="*/ 2147483647 h 1670"/>
                      <a:gd name="T76" fmla="*/ 2147483647 w 1670"/>
                      <a:gd name="T77" fmla="*/ 2147483647 h 1670"/>
                      <a:gd name="T78" fmla="*/ 2147483647 w 1670"/>
                      <a:gd name="T79" fmla="*/ 2147483647 h 1670"/>
                      <a:gd name="T80" fmla="*/ 2147483647 w 1670"/>
                      <a:gd name="T81" fmla="*/ 2147483647 h 1670"/>
                      <a:gd name="T82" fmla="*/ 2147483647 w 1670"/>
                      <a:gd name="T83" fmla="*/ 2147483647 h 1670"/>
                      <a:gd name="T84" fmla="*/ 2147483647 w 1670"/>
                      <a:gd name="T85" fmla="*/ 2147483647 h 1670"/>
                      <a:gd name="T86" fmla="*/ 2147483647 w 1670"/>
                      <a:gd name="T87" fmla="*/ 2147483647 h 1670"/>
                      <a:gd name="T88" fmla="*/ 2147483647 w 1670"/>
                      <a:gd name="T89" fmla="*/ 2147483647 h 1670"/>
                      <a:gd name="T90" fmla="*/ 2147483647 w 1670"/>
                      <a:gd name="T91" fmla="*/ 2147483647 h 1670"/>
                      <a:gd name="T92" fmla="*/ 2147483647 w 1670"/>
                      <a:gd name="T93" fmla="*/ 2147483647 h 1670"/>
                      <a:gd name="T94" fmla="*/ 2147483647 w 1670"/>
                      <a:gd name="T95" fmla="*/ 2147483647 h 1670"/>
                      <a:gd name="T96" fmla="*/ 2147483647 w 1670"/>
                      <a:gd name="T97" fmla="*/ 2147483647 h 1670"/>
                      <a:gd name="T98" fmla="*/ 2147483647 w 1670"/>
                      <a:gd name="T99" fmla="*/ 2147483647 h 1670"/>
                      <a:gd name="T100" fmla="*/ 2147483647 w 1670"/>
                      <a:gd name="T101" fmla="*/ 2147483647 h 1670"/>
                      <a:gd name="T102" fmla="*/ 2147483647 w 1670"/>
                      <a:gd name="T103" fmla="*/ 2147483647 h 1670"/>
                      <a:gd name="T104" fmla="*/ 2147483647 w 1670"/>
                      <a:gd name="T105" fmla="*/ 2147483647 h 1670"/>
                      <a:gd name="T106" fmla="*/ 2147483647 w 1670"/>
                      <a:gd name="T107" fmla="*/ 2147483647 h 1670"/>
                      <a:gd name="T108" fmla="*/ 2147483647 w 1670"/>
                      <a:gd name="T109" fmla="*/ 2147483647 h 1670"/>
                      <a:gd name="T110" fmla="*/ 2147483647 w 1670"/>
                      <a:gd name="T111" fmla="*/ 2147483647 h 1670"/>
                      <a:gd name="T112" fmla="*/ 2147483647 w 1670"/>
                      <a:gd name="T113" fmla="*/ 2147483647 h 1670"/>
                      <a:gd name="T114" fmla="*/ 2147483647 w 1670"/>
                      <a:gd name="T115" fmla="*/ 2147483647 h 1670"/>
                      <a:gd name="T116" fmla="*/ 2147483647 w 1670"/>
                      <a:gd name="T117" fmla="*/ 2147483647 h 1670"/>
                      <a:gd name="T118" fmla="*/ 2147483647 w 1670"/>
                      <a:gd name="T119" fmla="*/ 0 h 1670"/>
                      <a:gd name="T120" fmla="*/ 2147483647 w 1670"/>
                      <a:gd name="T121" fmla="*/ 0 h 1670"/>
                      <a:gd name="T122" fmla="*/ 2147483647 w 1670"/>
                      <a:gd name="T123" fmla="*/ 2147483647 h 167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70"/>
                      <a:gd name="T187" fmla="*/ 0 h 1670"/>
                      <a:gd name="T188" fmla="*/ 1670 w 1670"/>
                      <a:gd name="T189" fmla="*/ 1670 h 167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70" h="1670">
                        <a:moveTo>
                          <a:pt x="690" y="216"/>
                        </a:moveTo>
                        <a:lnTo>
                          <a:pt x="690" y="216"/>
                        </a:lnTo>
                        <a:lnTo>
                          <a:pt x="681" y="218"/>
                        </a:lnTo>
                        <a:lnTo>
                          <a:pt x="671" y="220"/>
                        </a:lnTo>
                        <a:lnTo>
                          <a:pt x="659" y="223"/>
                        </a:lnTo>
                        <a:lnTo>
                          <a:pt x="648" y="226"/>
                        </a:lnTo>
                        <a:lnTo>
                          <a:pt x="636" y="231"/>
                        </a:lnTo>
                        <a:lnTo>
                          <a:pt x="624" y="235"/>
                        </a:lnTo>
                        <a:lnTo>
                          <a:pt x="611" y="240"/>
                        </a:lnTo>
                        <a:lnTo>
                          <a:pt x="597" y="245"/>
                        </a:lnTo>
                        <a:lnTo>
                          <a:pt x="584" y="250"/>
                        </a:lnTo>
                        <a:lnTo>
                          <a:pt x="571" y="256"/>
                        </a:lnTo>
                        <a:lnTo>
                          <a:pt x="558" y="263"/>
                        </a:lnTo>
                        <a:lnTo>
                          <a:pt x="544" y="270"/>
                        </a:lnTo>
                        <a:lnTo>
                          <a:pt x="531" y="277"/>
                        </a:lnTo>
                        <a:lnTo>
                          <a:pt x="518" y="284"/>
                        </a:lnTo>
                        <a:lnTo>
                          <a:pt x="506" y="292"/>
                        </a:lnTo>
                        <a:lnTo>
                          <a:pt x="493" y="300"/>
                        </a:lnTo>
                        <a:lnTo>
                          <a:pt x="307" y="182"/>
                        </a:lnTo>
                        <a:lnTo>
                          <a:pt x="294" y="195"/>
                        </a:lnTo>
                        <a:lnTo>
                          <a:pt x="277" y="212"/>
                        </a:lnTo>
                        <a:lnTo>
                          <a:pt x="256" y="233"/>
                        </a:lnTo>
                        <a:lnTo>
                          <a:pt x="234" y="255"/>
                        </a:lnTo>
                        <a:lnTo>
                          <a:pt x="212" y="277"/>
                        </a:lnTo>
                        <a:lnTo>
                          <a:pt x="195" y="294"/>
                        </a:lnTo>
                        <a:lnTo>
                          <a:pt x="182" y="307"/>
                        </a:lnTo>
                        <a:lnTo>
                          <a:pt x="178" y="311"/>
                        </a:lnTo>
                        <a:lnTo>
                          <a:pt x="295" y="498"/>
                        </a:lnTo>
                        <a:lnTo>
                          <a:pt x="295" y="500"/>
                        </a:lnTo>
                        <a:lnTo>
                          <a:pt x="289" y="508"/>
                        </a:lnTo>
                        <a:lnTo>
                          <a:pt x="285" y="518"/>
                        </a:lnTo>
                        <a:lnTo>
                          <a:pt x="279" y="527"/>
                        </a:lnTo>
                        <a:lnTo>
                          <a:pt x="273" y="537"/>
                        </a:lnTo>
                        <a:lnTo>
                          <a:pt x="268" y="549"/>
                        </a:lnTo>
                        <a:lnTo>
                          <a:pt x="262" y="560"/>
                        </a:lnTo>
                        <a:lnTo>
                          <a:pt x="256" y="573"/>
                        </a:lnTo>
                        <a:lnTo>
                          <a:pt x="250" y="586"/>
                        </a:lnTo>
                        <a:lnTo>
                          <a:pt x="245" y="599"/>
                        </a:lnTo>
                        <a:lnTo>
                          <a:pt x="240" y="613"/>
                        </a:lnTo>
                        <a:lnTo>
                          <a:pt x="234" y="627"/>
                        </a:lnTo>
                        <a:lnTo>
                          <a:pt x="230" y="641"/>
                        </a:lnTo>
                        <a:lnTo>
                          <a:pt x="226" y="656"/>
                        </a:lnTo>
                        <a:lnTo>
                          <a:pt x="221" y="670"/>
                        </a:lnTo>
                        <a:lnTo>
                          <a:pt x="218" y="685"/>
                        </a:lnTo>
                        <a:lnTo>
                          <a:pt x="216" y="698"/>
                        </a:lnTo>
                        <a:lnTo>
                          <a:pt x="0" y="748"/>
                        </a:lnTo>
                        <a:lnTo>
                          <a:pt x="0" y="765"/>
                        </a:lnTo>
                        <a:lnTo>
                          <a:pt x="0" y="789"/>
                        </a:lnTo>
                        <a:lnTo>
                          <a:pt x="0" y="819"/>
                        </a:lnTo>
                        <a:lnTo>
                          <a:pt x="0" y="851"/>
                        </a:lnTo>
                        <a:lnTo>
                          <a:pt x="0" y="881"/>
                        </a:lnTo>
                        <a:lnTo>
                          <a:pt x="0" y="906"/>
                        </a:lnTo>
                        <a:lnTo>
                          <a:pt x="0" y="923"/>
                        </a:lnTo>
                        <a:lnTo>
                          <a:pt x="0" y="930"/>
                        </a:lnTo>
                        <a:lnTo>
                          <a:pt x="216" y="978"/>
                        </a:lnTo>
                        <a:lnTo>
                          <a:pt x="217" y="980"/>
                        </a:lnTo>
                        <a:lnTo>
                          <a:pt x="219" y="989"/>
                        </a:lnTo>
                        <a:lnTo>
                          <a:pt x="221" y="999"/>
                        </a:lnTo>
                        <a:lnTo>
                          <a:pt x="224" y="1011"/>
                        </a:lnTo>
                        <a:lnTo>
                          <a:pt x="227" y="1022"/>
                        </a:lnTo>
                        <a:lnTo>
                          <a:pt x="232" y="1035"/>
                        </a:lnTo>
                        <a:lnTo>
                          <a:pt x="236" y="1046"/>
                        </a:lnTo>
                        <a:lnTo>
                          <a:pt x="241" y="1060"/>
                        </a:lnTo>
                        <a:lnTo>
                          <a:pt x="246" y="1073"/>
                        </a:lnTo>
                        <a:lnTo>
                          <a:pt x="251" y="1086"/>
                        </a:lnTo>
                        <a:lnTo>
                          <a:pt x="257" y="1099"/>
                        </a:lnTo>
                        <a:lnTo>
                          <a:pt x="264" y="1113"/>
                        </a:lnTo>
                        <a:lnTo>
                          <a:pt x="271" y="1126"/>
                        </a:lnTo>
                        <a:lnTo>
                          <a:pt x="278" y="1139"/>
                        </a:lnTo>
                        <a:lnTo>
                          <a:pt x="285" y="1152"/>
                        </a:lnTo>
                        <a:lnTo>
                          <a:pt x="293" y="1164"/>
                        </a:lnTo>
                        <a:lnTo>
                          <a:pt x="301" y="1177"/>
                        </a:lnTo>
                        <a:lnTo>
                          <a:pt x="300" y="1177"/>
                        </a:lnTo>
                        <a:lnTo>
                          <a:pt x="301" y="1177"/>
                        </a:lnTo>
                        <a:lnTo>
                          <a:pt x="183" y="1363"/>
                        </a:lnTo>
                        <a:lnTo>
                          <a:pt x="196" y="1376"/>
                        </a:lnTo>
                        <a:lnTo>
                          <a:pt x="213" y="1393"/>
                        </a:lnTo>
                        <a:lnTo>
                          <a:pt x="234" y="1414"/>
                        </a:lnTo>
                        <a:lnTo>
                          <a:pt x="257" y="1436"/>
                        </a:lnTo>
                        <a:lnTo>
                          <a:pt x="278" y="1458"/>
                        </a:lnTo>
                        <a:lnTo>
                          <a:pt x="295" y="1475"/>
                        </a:lnTo>
                        <a:lnTo>
                          <a:pt x="308" y="1488"/>
                        </a:lnTo>
                        <a:lnTo>
                          <a:pt x="313" y="1492"/>
                        </a:lnTo>
                        <a:lnTo>
                          <a:pt x="499" y="1375"/>
                        </a:lnTo>
                        <a:lnTo>
                          <a:pt x="500" y="1375"/>
                        </a:lnTo>
                        <a:lnTo>
                          <a:pt x="508" y="1381"/>
                        </a:lnTo>
                        <a:lnTo>
                          <a:pt x="518" y="1385"/>
                        </a:lnTo>
                        <a:lnTo>
                          <a:pt x="528" y="1391"/>
                        </a:lnTo>
                        <a:lnTo>
                          <a:pt x="538" y="1397"/>
                        </a:lnTo>
                        <a:lnTo>
                          <a:pt x="550" y="1402"/>
                        </a:lnTo>
                        <a:lnTo>
                          <a:pt x="561" y="1408"/>
                        </a:lnTo>
                        <a:lnTo>
                          <a:pt x="574" y="1414"/>
                        </a:lnTo>
                        <a:lnTo>
                          <a:pt x="587" y="1420"/>
                        </a:lnTo>
                        <a:lnTo>
                          <a:pt x="601" y="1425"/>
                        </a:lnTo>
                        <a:lnTo>
                          <a:pt x="614" y="1430"/>
                        </a:lnTo>
                        <a:lnTo>
                          <a:pt x="628" y="1436"/>
                        </a:lnTo>
                        <a:lnTo>
                          <a:pt x="642" y="1440"/>
                        </a:lnTo>
                        <a:lnTo>
                          <a:pt x="656" y="1444"/>
                        </a:lnTo>
                        <a:lnTo>
                          <a:pt x="670" y="1449"/>
                        </a:lnTo>
                        <a:lnTo>
                          <a:pt x="685" y="1452"/>
                        </a:lnTo>
                        <a:lnTo>
                          <a:pt x="698" y="1454"/>
                        </a:lnTo>
                        <a:lnTo>
                          <a:pt x="748" y="1670"/>
                        </a:lnTo>
                        <a:lnTo>
                          <a:pt x="765" y="1670"/>
                        </a:lnTo>
                        <a:lnTo>
                          <a:pt x="791" y="1670"/>
                        </a:lnTo>
                        <a:lnTo>
                          <a:pt x="819" y="1670"/>
                        </a:lnTo>
                        <a:lnTo>
                          <a:pt x="852" y="1670"/>
                        </a:lnTo>
                        <a:lnTo>
                          <a:pt x="881" y="1670"/>
                        </a:lnTo>
                        <a:lnTo>
                          <a:pt x="906" y="1670"/>
                        </a:lnTo>
                        <a:lnTo>
                          <a:pt x="923" y="1670"/>
                        </a:lnTo>
                        <a:lnTo>
                          <a:pt x="930" y="1670"/>
                        </a:lnTo>
                        <a:lnTo>
                          <a:pt x="980" y="1454"/>
                        </a:lnTo>
                        <a:lnTo>
                          <a:pt x="981" y="1453"/>
                        </a:lnTo>
                        <a:lnTo>
                          <a:pt x="990" y="1451"/>
                        </a:lnTo>
                        <a:lnTo>
                          <a:pt x="1000" y="1449"/>
                        </a:lnTo>
                        <a:lnTo>
                          <a:pt x="1012" y="1446"/>
                        </a:lnTo>
                        <a:lnTo>
                          <a:pt x="1023" y="1443"/>
                        </a:lnTo>
                        <a:lnTo>
                          <a:pt x="1035" y="1438"/>
                        </a:lnTo>
                        <a:lnTo>
                          <a:pt x="1048" y="1434"/>
                        </a:lnTo>
                        <a:lnTo>
                          <a:pt x="1060" y="1429"/>
                        </a:lnTo>
                        <a:lnTo>
                          <a:pt x="1074" y="1424"/>
                        </a:lnTo>
                        <a:lnTo>
                          <a:pt x="1087" y="1419"/>
                        </a:lnTo>
                        <a:lnTo>
                          <a:pt x="1101" y="1413"/>
                        </a:lnTo>
                        <a:lnTo>
                          <a:pt x="1113" y="1406"/>
                        </a:lnTo>
                        <a:lnTo>
                          <a:pt x="1127" y="1399"/>
                        </a:lnTo>
                        <a:lnTo>
                          <a:pt x="1140" y="1392"/>
                        </a:lnTo>
                        <a:lnTo>
                          <a:pt x="1152" y="1385"/>
                        </a:lnTo>
                        <a:lnTo>
                          <a:pt x="1165" y="1377"/>
                        </a:lnTo>
                        <a:lnTo>
                          <a:pt x="1177" y="1369"/>
                        </a:lnTo>
                        <a:lnTo>
                          <a:pt x="1177" y="1370"/>
                        </a:lnTo>
                        <a:lnTo>
                          <a:pt x="1177" y="1369"/>
                        </a:lnTo>
                        <a:lnTo>
                          <a:pt x="1363" y="1487"/>
                        </a:lnTo>
                        <a:lnTo>
                          <a:pt x="1376" y="1474"/>
                        </a:lnTo>
                        <a:lnTo>
                          <a:pt x="1393" y="1457"/>
                        </a:lnTo>
                        <a:lnTo>
                          <a:pt x="1414" y="1436"/>
                        </a:lnTo>
                        <a:lnTo>
                          <a:pt x="1437" y="1413"/>
                        </a:lnTo>
                        <a:lnTo>
                          <a:pt x="1458" y="1392"/>
                        </a:lnTo>
                        <a:lnTo>
                          <a:pt x="1475" y="1375"/>
                        </a:lnTo>
                        <a:lnTo>
                          <a:pt x="1488" y="1362"/>
                        </a:lnTo>
                        <a:lnTo>
                          <a:pt x="1492" y="1357"/>
                        </a:lnTo>
                        <a:lnTo>
                          <a:pt x="1375" y="1171"/>
                        </a:lnTo>
                        <a:lnTo>
                          <a:pt x="1375" y="1170"/>
                        </a:lnTo>
                        <a:lnTo>
                          <a:pt x="1381" y="1162"/>
                        </a:lnTo>
                        <a:lnTo>
                          <a:pt x="1386" y="1152"/>
                        </a:lnTo>
                        <a:lnTo>
                          <a:pt x="1392" y="1143"/>
                        </a:lnTo>
                        <a:lnTo>
                          <a:pt x="1398" y="1132"/>
                        </a:lnTo>
                        <a:lnTo>
                          <a:pt x="1404" y="1121"/>
                        </a:lnTo>
                        <a:lnTo>
                          <a:pt x="1409" y="1109"/>
                        </a:lnTo>
                        <a:lnTo>
                          <a:pt x="1415" y="1097"/>
                        </a:lnTo>
                        <a:lnTo>
                          <a:pt x="1421" y="1083"/>
                        </a:lnTo>
                        <a:lnTo>
                          <a:pt x="1427" y="1071"/>
                        </a:lnTo>
                        <a:lnTo>
                          <a:pt x="1431" y="1057"/>
                        </a:lnTo>
                        <a:lnTo>
                          <a:pt x="1436" y="1043"/>
                        </a:lnTo>
                        <a:lnTo>
                          <a:pt x="1442" y="1028"/>
                        </a:lnTo>
                        <a:lnTo>
                          <a:pt x="1445" y="1014"/>
                        </a:lnTo>
                        <a:lnTo>
                          <a:pt x="1450" y="1000"/>
                        </a:lnTo>
                        <a:lnTo>
                          <a:pt x="1453" y="985"/>
                        </a:lnTo>
                        <a:lnTo>
                          <a:pt x="1455" y="972"/>
                        </a:lnTo>
                        <a:lnTo>
                          <a:pt x="1670" y="922"/>
                        </a:lnTo>
                        <a:lnTo>
                          <a:pt x="1670" y="905"/>
                        </a:lnTo>
                        <a:lnTo>
                          <a:pt x="1670" y="879"/>
                        </a:lnTo>
                        <a:lnTo>
                          <a:pt x="1670" y="851"/>
                        </a:lnTo>
                        <a:lnTo>
                          <a:pt x="1670" y="818"/>
                        </a:lnTo>
                        <a:lnTo>
                          <a:pt x="1670" y="789"/>
                        </a:lnTo>
                        <a:lnTo>
                          <a:pt x="1670" y="764"/>
                        </a:lnTo>
                        <a:lnTo>
                          <a:pt x="1670" y="747"/>
                        </a:lnTo>
                        <a:lnTo>
                          <a:pt x="1670" y="740"/>
                        </a:lnTo>
                        <a:lnTo>
                          <a:pt x="1455" y="690"/>
                        </a:lnTo>
                        <a:lnTo>
                          <a:pt x="1454" y="690"/>
                        </a:lnTo>
                        <a:lnTo>
                          <a:pt x="1452" y="681"/>
                        </a:lnTo>
                        <a:lnTo>
                          <a:pt x="1450" y="671"/>
                        </a:lnTo>
                        <a:lnTo>
                          <a:pt x="1447" y="659"/>
                        </a:lnTo>
                        <a:lnTo>
                          <a:pt x="1444" y="648"/>
                        </a:lnTo>
                        <a:lnTo>
                          <a:pt x="1439" y="635"/>
                        </a:lnTo>
                        <a:lnTo>
                          <a:pt x="1435" y="622"/>
                        </a:lnTo>
                        <a:lnTo>
                          <a:pt x="1430" y="610"/>
                        </a:lnTo>
                        <a:lnTo>
                          <a:pt x="1425" y="597"/>
                        </a:lnTo>
                        <a:lnTo>
                          <a:pt x="1420" y="584"/>
                        </a:lnTo>
                        <a:lnTo>
                          <a:pt x="1414" y="571"/>
                        </a:lnTo>
                        <a:lnTo>
                          <a:pt x="1407" y="557"/>
                        </a:lnTo>
                        <a:lnTo>
                          <a:pt x="1400" y="544"/>
                        </a:lnTo>
                        <a:lnTo>
                          <a:pt x="1393" y="531"/>
                        </a:lnTo>
                        <a:lnTo>
                          <a:pt x="1386" y="518"/>
                        </a:lnTo>
                        <a:lnTo>
                          <a:pt x="1378" y="506"/>
                        </a:lnTo>
                        <a:lnTo>
                          <a:pt x="1370" y="493"/>
                        </a:lnTo>
                        <a:lnTo>
                          <a:pt x="1488" y="307"/>
                        </a:lnTo>
                        <a:lnTo>
                          <a:pt x="1475" y="294"/>
                        </a:lnTo>
                        <a:lnTo>
                          <a:pt x="1458" y="277"/>
                        </a:lnTo>
                        <a:lnTo>
                          <a:pt x="1437" y="256"/>
                        </a:lnTo>
                        <a:lnTo>
                          <a:pt x="1415" y="233"/>
                        </a:lnTo>
                        <a:lnTo>
                          <a:pt x="1393" y="212"/>
                        </a:lnTo>
                        <a:lnTo>
                          <a:pt x="1376" y="195"/>
                        </a:lnTo>
                        <a:lnTo>
                          <a:pt x="1363" y="182"/>
                        </a:lnTo>
                        <a:lnTo>
                          <a:pt x="1359" y="178"/>
                        </a:lnTo>
                        <a:lnTo>
                          <a:pt x="1172" y="295"/>
                        </a:lnTo>
                        <a:lnTo>
                          <a:pt x="1171" y="295"/>
                        </a:lnTo>
                        <a:lnTo>
                          <a:pt x="1163" y="289"/>
                        </a:lnTo>
                        <a:lnTo>
                          <a:pt x="1154" y="284"/>
                        </a:lnTo>
                        <a:lnTo>
                          <a:pt x="1143" y="278"/>
                        </a:lnTo>
                        <a:lnTo>
                          <a:pt x="1133" y="272"/>
                        </a:lnTo>
                        <a:lnTo>
                          <a:pt x="1121" y="266"/>
                        </a:lnTo>
                        <a:lnTo>
                          <a:pt x="1110" y="261"/>
                        </a:lnTo>
                        <a:lnTo>
                          <a:pt x="1097" y="255"/>
                        </a:lnTo>
                        <a:lnTo>
                          <a:pt x="1084" y="249"/>
                        </a:lnTo>
                        <a:lnTo>
                          <a:pt x="1071" y="243"/>
                        </a:lnTo>
                        <a:lnTo>
                          <a:pt x="1057" y="239"/>
                        </a:lnTo>
                        <a:lnTo>
                          <a:pt x="1043" y="234"/>
                        </a:lnTo>
                        <a:lnTo>
                          <a:pt x="1029" y="228"/>
                        </a:lnTo>
                        <a:lnTo>
                          <a:pt x="1014" y="225"/>
                        </a:lnTo>
                        <a:lnTo>
                          <a:pt x="1000" y="220"/>
                        </a:lnTo>
                        <a:lnTo>
                          <a:pt x="985" y="217"/>
                        </a:lnTo>
                        <a:lnTo>
                          <a:pt x="972" y="215"/>
                        </a:lnTo>
                        <a:lnTo>
                          <a:pt x="923" y="0"/>
                        </a:lnTo>
                        <a:lnTo>
                          <a:pt x="906" y="0"/>
                        </a:lnTo>
                        <a:lnTo>
                          <a:pt x="881" y="0"/>
                        </a:lnTo>
                        <a:lnTo>
                          <a:pt x="851" y="0"/>
                        </a:lnTo>
                        <a:lnTo>
                          <a:pt x="819" y="0"/>
                        </a:lnTo>
                        <a:lnTo>
                          <a:pt x="789" y="0"/>
                        </a:lnTo>
                        <a:lnTo>
                          <a:pt x="764" y="0"/>
                        </a:lnTo>
                        <a:lnTo>
                          <a:pt x="747" y="0"/>
                        </a:lnTo>
                        <a:lnTo>
                          <a:pt x="740" y="0"/>
                        </a:lnTo>
                        <a:lnTo>
                          <a:pt x="692" y="215"/>
                        </a:lnTo>
                        <a:lnTo>
                          <a:pt x="690" y="216"/>
                        </a:lnTo>
                      </a:path>
                    </a:pathLst>
                  </a:custGeom>
                  <a:grpFill/>
                  <a:ln w="63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Calisto MT"/>
                    </a:endParaRPr>
                  </a:p>
                </p:txBody>
              </p:sp>
              <p:sp>
                <p:nvSpPr>
                  <p:cNvPr id="248" name="Ellipse 247">
                    <a:extLst>
                      <a:ext uri="{FF2B5EF4-FFF2-40B4-BE49-F238E27FC236}">
                        <a16:creationId xmlns:a16="http://schemas.microsoft.com/office/drawing/2014/main" xmlns="" id="{AE26FB31-17AC-49C4-8251-5BD33447E118}"/>
                      </a:ext>
                    </a:extLst>
                  </p:cNvPr>
                  <p:cNvSpPr/>
                  <p:nvPr/>
                </p:nvSpPr>
                <p:spPr>
                  <a:xfrm>
                    <a:off x="4733115" y="1997217"/>
                    <a:ext cx="153973" cy="1539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lIns="90000" tIns="46800" rIns="90000" bIns="46800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B5A"/>
                      </a:solidFill>
                      <a:effectLst/>
                      <a:uLnTx/>
                      <a:uFillTx/>
                      <a:latin typeface="Calisto MT"/>
                    </a:endParaRPr>
                  </a:p>
                </p:txBody>
              </p:sp>
            </p:grpSp>
          </p:grpSp>
        </p:grpSp>
      </p:grp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404955"/>
                </a:solidFill>
              </a:rPr>
              <a:t>Opportunities and </a:t>
            </a:r>
            <a:r>
              <a:rPr lang="en-GB" dirty="0" smtClean="0">
                <a:solidFill>
                  <a:srgbClr val="404955"/>
                </a:solidFill>
              </a:rPr>
              <a:t>challenges</a:t>
            </a:r>
            <a:endParaRPr lang="en-GB" dirty="0">
              <a:solidFill>
                <a:srgbClr val="404955"/>
              </a:solidFill>
            </a:endParaRP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xmlns="" id="{CC49D86B-1E67-4F8F-8B90-66C324A843A0}"/>
              </a:ext>
            </a:extLst>
          </p:cNvPr>
          <p:cNvGrpSpPr/>
          <p:nvPr/>
        </p:nvGrpSpPr>
        <p:grpSpPr>
          <a:xfrm>
            <a:off x="3164683" y="1559646"/>
            <a:ext cx="2656670" cy="2659570"/>
            <a:chOff x="3278983" y="1809192"/>
            <a:chExt cx="2656670" cy="2659570"/>
          </a:xfrm>
        </p:grpSpPr>
        <p:sp>
          <p:nvSpPr>
            <p:cNvPr id="17" name="Freihandform 171">
              <a:extLst>
                <a:ext uri="{FF2B5EF4-FFF2-40B4-BE49-F238E27FC236}">
                  <a16:creationId xmlns:a16="http://schemas.microsoft.com/office/drawing/2014/main" xmlns="" id="{0E286371-3C6D-4164-9C0E-D159C9EC1514}"/>
                </a:ext>
              </a:extLst>
            </p:cNvPr>
            <p:cNvSpPr/>
            <p:nvPr/>
          </p:nvSpPr>
          <p:spPr>
            <a:xfrm>
              <a:off x="4244783" y="2776442"/>
              <a:ext cx="725070" cy="725070"/>
            </a:xfrm>
            <a:custGeom>
              <a:avLst/>
              <a:gdLst>
                <a:gd name="connsiteX0" fmla="*/ 0 w 4276519"/>
                <a:gd name="connsiteY0" fmla="*/ 1089829 h 4276519"/>
                <a:gd name="connsiteX1" fmla="*/ 148590 w 4276519"/>
                <a:gd name="connsiteY1" fmla="*/ 941239 h 4276519"/>
                <a:gd name="connsiteX2" fmla="*/ 541659 w 4276519"/>
                <a:gd name="connsiteY2" fmla="*/ 941239 h 4276519"/>
                <a:gd name="connsiteX3" fmla="*/ 541659 w 4276519"/>
                <a:gd name="connsiteY3" fmla="*/ 799687 h 4276519"/>
                <a:gd name="connsiteX4" fmla="*/ 799476 w 4276519"/>
                <a:gd name="connsiteY4" fmla="*/ 541870 h 4276519"/>
                <a:gd name="connsiteX5" fmla="*/ 941238 w 4276519"/>
                <a:gd name="connsiteY5" fmla="*/ 541870 h 4276519"/>
                <a:gd name="connsiteX6" fmla="*/ 941238 w 4276519"/>
                <a:gd name="connsiteY6" fmla="*/ 148590 h 4276519"/>
                <a:gd name="connsiteX7" fmla="*/ 1089829 w 4276519"/>
                <a:gd name="connsiteY7" fmla="*/ 0 h 4276519"/>
                <a:gd name="connsiteX8" fmla="*/ 1238418 w 4276519"/>
                <a:gd name="connsiteY8" fmla="*/ 148590 h 4276519"/>
                <a:gd name="connsiteX9" fmla="*/ 1238418 w 4276519"/>
                <a:gd name="connsiteY9" fmla="*/ 541870 h 4276519"/>
                <a:gd name="connsiteX10" fmla="*/ 1640192 w 4276519"/>
                <a:gd name="connsiteY10" fmla="*/ 541870 h 4276519"/>
                <a:gd name="connsiteX11" fmla="*/ 1640192 w 4276519"/>
                <a:gd name="connsiteY11" fmla="*/ 148590 h 4276519"/>
                <a:gd name="connsiteX12" fmla="*/ 1788782 w 4276519"/>
                <a:gd name="connsiteY12" fmla="*/ 0 h 4276519"/>
                <a:gd name="connsiteX13" fmla="*/ 1937372 w 4276519"/>
                <a:gd name="connsiteY13" fmla="*/ 148590 h 4276519"/>
                <a:gd name="connsiteX14" fmla="*/ 1937372 w 4276519"/>
                <a:gd name="connsiteY14" fmla="*/ 541870 h 4276519"/>
                <a:gd name="connsiteX15" fmla="*/ 2339146 w 4276519"/>
                <a:gd name="connsiteY15" fmla="*/ 541870 h 4276519"/>
                <a:gd name="connsiteX16" fmla="*/ 2339146 w 4276519"/>
                <a:gd name="connsiteY16" fmla="*/ 148590 h 4276519"/>
                <a:gd name="connsiteX17" fmla="*/ 2487736 w 4276519"/>
                <a:gd name="connsiteY17" fmla="*/ 0 h 4276519"/>
                <a:gd name="connsiteX18" fmla="*/ 2636326 w 4276519"/>
                <a:gd name="connsiteY18" fmla="*/ 148590 h 4276519"/>
                <a:gd name="connsiteX19" fmla="*/ 2636326 w 4276519"/>
                <a:gd name="connsiteY19" fmla="*/ 541870 h 4276519"/>
                <a:gd name="connsiteX20" fmla="*/ 3038100 w 4276519"/>
                <a:gd name="connsiteY20" fmla="*/ 541870 h 4276519"/>
                <a:gd name="connsiteX21" fmla="*/ 3038100 w 4276519"/>
                <a:gd name="connsiteY21" fmla="*/ 148590 h 4276519"/>
                <a:gd name="connsiteX22" fmla="*/ 3186690 w 4276519"/>
                <a:gd name="connsiteY22" fmla="*/ 0 h 4276519"/>
                <a:gd name="connsiteX23" fmla="*/ 3335280 w 4276519"/>
                <a:gd name="connsiteY23" fmla="*/ 148590 h 4276519"/>
                <a:gd name="connsiteX24" fmla="*/ 3335280 w 4276519"/>
                <a:gd name="connsiteY24" fmla="*/ 541870 h 4276519"/>
                <a:gd name="connsiteX25" fmla="*/ 3477042 w 4276519"/>
                <a:gd name="connsiteY25" fmla="*/ 541870 h 4276519"/>
                <a:gd name="connsiteX26" fmla="*/ 3734859 w 4276519"/>
                <a:gd name="connsiteY26" fmla="*/ 799687 h 4276519"/>
                <a:gd name="connsiteX27" fmla="*/ 3734859 w 4276519"/>
                <a:gd name="connsiteY27" fmla="*/ 941239 h 4276519"/>
                <a:gd name="connsiteX28" fmla="*/ 4127929 w 4276519"/>
                <a:gd name="connsiteY28" fmla="*/ 941239 h 4276519"/>
                <a:gd name="connsiteX29" fmla="*/ 4276519 w 4276519"/>
                <a:gd name="connsiteY29" fmla="*/ 1089829 h 4276519"/>
                <a:gd name="connsiteX30" fmla="*/ 4127929 w 4276519"/>
                <a:gd name="connsiteY30" fmla="*/ 1238419 h 4276519"/>
                <a:gd name="connsiteX31" fmla="*/ 3734859 w 4276519"/>
                <a:gd name="connsiteY31" fmla="*/ 1238419 h 4276519"/>
                <a:gd name="connsiteX32" fmla="*/ 3734859 w 4276519"/>
                <a:gd name="connsiteY32" fmla="*/ 1640193 h 4276519"/>
                <a:gd name="connsiteX33" fmla="*/ 4127929 w 4276519"/>
                <a:gd name="connsiteY33" fmla="*/ 1640193 h 4276519"/>
                <a:gd name="connsiteX34" fmla="*/ 4276519 w 4276519"/>
                <a:gd name="connsiteY34" fmla="*/ 1788783 h 4276519"/>
                <a:gd name="connsiteX35" fmla="*/ 4127929 w 4276519"/>
                <a:gd name="connsiteY35" fmla="*/ 1937373 h 4276519"/>
                <a:gd name="connsiteX36" fmla="*/ 3734859 w 4276519"/>
                <a:gd name="connsiteY36" fmla="*/ 1937373 h 4276519"/>
                <a:gd name="connsiteX37" fmla="*/ 3734859 w 4276519"/>
                <a:gd name="connsiteY37" fmla="*/ 2339147 h 4276519"/>
                <a:gd name="connsiteX38" fmla="*/ 4127929 w 4276519"/>
                <a:gd name="connsiteY38" fmla="*/ 2339147 h 4276519"/>
                <a:gd name="connsiteX39" fmla="*/ 4276519 w 4276519"/>
                <a:gd name="connsiteY39" fmla="*/ 2487737 h 4276519"/>
                <a:gd name="connsiteX40" fmla="*/ 4127929 w 4276519"/>
                <a:gd name="connsiteY40" fmla="*/ 2636327 h 4276519"/>
                <a:gd name="connsiteX41" fmla="*/ 3734859 w 4276519"/>
                <a:gd name="connsiteY41" fmla="*/ 2636327 h 4276519"/>
                <a:gd name="connsiteX42" fmla="*/ 3734859 w 4276519"/>
                <a:gd name="connsiteY42" fmla="*/ 3038101 h 4276519"/>
                <a:gd name="connsiteX43" fmla="*/ 4127929 w 4276519"/>
                <a:gd name="connsiteY43" fmla="*/ 3038101 h 4276519"/>
                <a:gd name="connsiteX44" fmla="*/ 4276519 w 4276519"/>
                <a:gd name="connsiteY44" fmla="*/ 3186691 h 4276519"/>
                <a:gd name="connsiteX45" fmla="*/ 4127929 w 4276519"/>
                <a:gd name="connsiteY45" fmla="*/ 3335281 h 4276519"/>
                <a:gd name="connsiteX46" fmla="*/ 3734859 w 4276519"/>
                <a:gd name="connsiteY46" fmla="*/ 3335281 h 4276519"/>
                <a:gd name="connsiteX47" fmla="*/ 3734859 w 4276519"/>
                <a:gd name="connsiteY47" fmla="*/ 3476833 h 4276519"/>
                <a:gd name="connsiteX48" fmla="*/ 3477042 w 4276519"/>
                <a:gd name="connsiteY48" fmla="*/ 3734650 h 4276519"/>
                <a:gd name="connsiteX49" fmla="*/ 3335280 w 4276519"/>
                <a:gd name="connsiteY49" fmla="*/ 3734650 h 4276519"/>
                <a:gd name="connsiteX50" fmla="*/ 3335280 w 4276519"/>
                <a:gd name="connsiteY50" fmla="*/ 4127929 h 4276519"/>
                <a:gd name="connsiteX51" fmla="*/ 3186690 w 4276519"/>
                <a:gd name="connsiteY51" fmla="*/ 4276519 h 4276519"/>
                <a:gd name="connsiteX52" fmla="*/ 3038100 w 4276519"/>
                <a:gd name="connsiteY52" fmla="*/ 4127929 h 4276519"/>
                <a:gd name="connsiteX53" fmla="*/ 3038100 w 4276519"/>
                <a:gd name="connsiteY53" fmla="*/ 3734650 h 4276519"/>
                <a:gd name="connsiteX54" fmla="*/ 2636326 w 4276519"/>
                <a:gd name="connsiteY54" fmla="*/ 3734650 h 4276519"/>
                <a:gd name="connsiteX55" fmla="*/ 2636326 w 4276519"/>
                <a:gd name="connsiteY55" fmla="*/ 4127929 h 4276519"/>
                <a:gd name="connsiteX56" fmla="*/ 2487736 w 4276519"/>
                <a:gd name="connsiteY56" fmla="*/ 4276519 h 4276519"/>
                <a:gd name="connsiteX57" fmla="*/ 2339146 w 4276519"/>
                <a:gd name="connsiteY57" fmla="*/ 4127929 h 4276519"/>
                <a:gd name="connsiteX58" fmla="*/ 2339146 w 4276519"/>
                <a:gd name="connsiteY58" fmla="*/ 3734650 h 4276519"/>
                <a:gd name="connsiteX59" fmla="*/ 1937372 w 4276519"/>
                <a:gd name="connsiteY59" fmla="*/ 3734650 h 4276519"/>
                <a:gd name="connsiteX60" fmla="*/ 1937372 w 4276519"/>
                <a:gd name="connsiteY60" fmla="*/ 4127929 h 4276519"/>
                <a:gd name="connsiteX61" fmla="*/ 1788782 w 4276519"/>
                <a:gd name="connsiteY61" fmla="*/ 4276519 h 4276519"/>
                <a:gd name="connsiteX62" fmla="*/ 1640192 w 4276519"/>
                <a:gd name="connsiteY62" fmla="*/ 4127929 h 4276519"/>
                <a:gd name="connsiteX63" fmla="*/ 1640192 w 4276519"/>
                <a:gd name="connsiteY63" fmla="*/ 3734650 h 4276519"/>
                <a:gd name="connsiteX64" fmla="*/ 1238418 w 4276519"/>
                <a:gd name="connsiteY64" fmla="*/ 3734650 h 4276519"/>
                <a:gd name="connsiteX65" fmla="*/ 1238418 w 4276519"/>
                <a:gd name="connsiteY65" fmla="*/ 4127929 h 4276519"/>
                <a:gd name="connsiteX66" fmla="*/ 1089829 w 4276519"/>
                <a:gd name="connsiteY66" fmla="*/ 4276519 h 4276519"/>
                <a:gd name="connsiteX67" fmla="*/ 941238 w 4276519"/>
                <a:gd name="connsiteY67" fmla="*/ 4127929 h 4276519"/>
                <a:gd name="connsiteX68" fmla="*/ 941238 w 4276519"/>
                <a:gd name="connsiteY68" fmla="*/ 3734650 h 4276519"/>
                <a:gd name="connsiteX69" fmla="*/ 799476 w 4276519"/>
                <a:gd name="connsiteY69" fmla="*/ 3734650 h 4276519"/>
                <a:gd name="connsiteX70" fmla="*/ 541659 w 4276519"/>
                <a:gd name="connsiteY70" fmla="*/ 3476833 h 4276519"/>
                <a:gd name="connsiteX71" fmla="*/ 541659 w 4276519"/>
                <a:gd name="connsiteY71" fmla="*/ 3335281 h 4276519"/>
                <a:gd name="connsiteX72" fmla="*/ 148590 w 4276519"/>
                <a:gd name="connsiteY72" fmla="*/ 3335281 h 4276519"/>
                <a:gd name="connsiteX73" fmla="*/ 0 w 4276519"/>
                <a:gd name="connsiteY73" fmla="*/ 3186691 h 4276519"/>
                <a:gd name="connsiteX74" fmla="*/ 148590 w 4276519"/>
                <a:gd name="connsiteY74" fmla="*/ 3038101 h 4276519"/>
                <a:gd name="connsiteX75" fmla="*/ 541659 w 4276519"/>
                <a:gd name="connsiteY75" fmla="*/ 3038101 h 4276519"/>
                <a:gd name="connsiteX76" fmla="*/ 541659 w 4276519"/>
                <a:gd name="connsiteY76" fmla="*/ 2636327 h 4276519"/>
                <a:gd name="connsiteX77" fmla="*/ 148590 w 4276519"/>
                <a:gd name="connsiteY77" fmla="*/ 2636327 h 4276519"/>
                <a:gd name="connsiteX78" fmla="*/ 0 w 4276519"/>
                <a:gd name="connsiteY78" fmla="*/ 2487737 h 4276519"/>
                <a:gd name="connsiteX79" fmla="*/ 148590 w 4276519"/>
                <a:gd name="connsiteY79" fmla="*/ 2339147 h 4276519"/>
                <a:gd name="connsiteX80" fmla="*/ 541659 w 4276519"/>
                <a:gd name="connsiteY80" fmla="*/ 2339147 h 4276519"/>
                <a:gd name="connsiteX81" fmla="*/ 541659 w 4276519"/>
                <a:gd name="connsiteY81" fmla="*/ 1937373 h 4276519"/>
                <a:gd name="connsiteX82" fmla="*/ 148590 w 4276519"/>
                <a:gd name="connsiteY82" fmla="*/ 1937373 h 4276519"/>
                <a:gd name="connsiteX83" fmla="*/ 0 w 4276519"/>
                <a:gd name="connsiteY83" fmla="*/ 1788783 h 4276519"/>
                <a:gd name="connsiteX84" fmla="*/ 148590 w 4276519"/>
                <a:gd name="connsiteY84" fmla="*/ 1640193 h 4276519"/>
                <a:gd name="connsiteX85" fmla="*/ 541659 w 4276519"/>
                <a:gd name="connsiteY85" fmla="*/ 1640193 h 4276519"/>
                <a:gd name="connsiteX86" fmla="*/ 541659 w 4276519"/>
                <a:gd name="connsiteY86" fmla="*/ 1238419 h 4276519"/>
                <a:gd name="connsiteX87" fmla="*/ 148590 w 4276519"/>
                <a:gd name="connsiteY87" fmla="*/ 1238419 h 4276519"/>
                <a:gd name="connsiteX88" fmla="*/ 0 w 4276519"/>
                <a:gd name="connsiteY88" fmla="*/ 1089829 h 42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276519" h="4276519">
                  <a:moveTo>
                    <a:pt x="0" y="1089829"/>
                  </a:moveTo>
                  <a:cubicBezTo>
                    <a:pt x="0" y="1007765"/>
                    <a:pt x="66526" y="941239"/>
                    <a:pt x="148590" y="941239"/>
                  </a:cubicBezTo>
                  <a:lnTo>
                    <a:pt x="541659" y="941239"/>
                  </a:lnTo>
                  <a:lnTo>
                    <a:pt x="541659" y="799687"/>
                  </a:lnTo>
                  <a:cubicBezTo>
                    <a:pt x="541659" y="657299"/>
                    <a:pt x="657087" y="541870"/>
                    <a:pt x="799476" y="541870"/>
                  </a:cubicBezTo>
                  <a:lnTo>
                    <a:pt x="941238" y="541870"/>
                  </a:lnTo>
                  <a:lnTo>
                    <a:pt x="941238" y="148590"/>
                  </a:lnTo>
                  <a:cubicBezTo>
                    <a:pt x="941238" y="66526"/>
                    <a:pt x="1007764" y="0"/>
                    <a:pt x="1089829" y="0"/>
                  </a:cubicBezTo>
                  <a:cubicBezTo>
                    <a:pt x="1171892" y="0"/>
                    <a:pt x="1238418" y="66526"/>
                    <a:pt x="1238418" y="148590"/>
                  </a:cubicBezTo>
                  <a:lnTo>
                    <a:pt x="1238418" y="541870"/>
                  </a:lnTo>
                  <a:lnTo>
                    <a:pt x="1640192" y="541870"/>
                  </a:lnTo>
                  <a:lnTo>
                    <a:pt x="1640192" y="148590"/>
                  </a:lnTo>
                  <a:cubicBezTo>
                    <a:pt x="1640192" y="66526"/>
                    <a:pt x="1706718" y="0"/>
                    <a:pt x="1788782" y="0"/>
                  </a:cubicBezTo>
                  <a:cubicBezTo>
                    <a:pt x="1870846" y="0"/>
                    <a:pt x="1937372" y="66526"/>
                    <a:pt x="1937372" y="148590"/>
                  </a:cubicBezTo>
                  <a:lnTo>
                    <a:pt x="1937372" y="541870"/>
                  </a:lnTo>
                  <a:lnTo>
                    <a:pt x="2339146" y="541870"/>
                  </a:lnTo>
                  <a:lnTo>
                    <a:pt x="2339146" y="148590"/>
                  </a:lnTo>
                  <a:cubicBezTo>
                    <a:pt x="2339146" y="66526"/>
                    <a:pt x="2405672" y="0"/>
                    <a:pt x="2487736" y="0"/>
                  </a:cubicBezTo>
                  <a:cubicBezTo>
                    <a:pt x="2569800" y="0"/>
                    <a:pt x="2636326" y="66526"/>
                    <a:pt x="2636326" y="148590"/>
                  </a:cubicBezTo>
                  <a:lnTo>
                    <a:pt x="2636326" y="541870"/>
                  </a:lnTo>
                  <a:lnTo>
                    <a:pt x="3038100" y="541870"/>
                  </a:lnTo>
                  <a:lnTo>
                    <a:pt x="3038100" y="148590"/>
                  </a:lnTo>
                  <a:cubicBezTo>
                    <a:pt x="3038100" y="66526"/>
                    <a:pt x="3104626" y="0"/>
                    <a:pt x="3186690" y="0"/>
                  </a:cubicBezTo>
                  <a:cubicBezTo>
                    <a:pt x="3268754" y="0"/>
                    <a:pt x="3335280" y="66526"/>
                    <a:pt x="3335280" y="148590"/>
                  </a:cubicBezTo>
                  <a:lnTo>
                    <a:pt x="3335280" y="541870"/>
                  </a:lnTo>
                  <a:lnTo>
                    <a:pt x="3477042" y="541870"/>
                  </a:lnTo>
                  <a:cubicBezTo>
                    <a:pt x="3619430" y="541870"/>
                    <a:pt x="3734859" y="657299"/>
                    <a:pt x="3734859" y="799687"/>
                  </a:cubicBezTo>
                  <a:lnTo>
                    <a:pt x="3734859" y="941239"/>
                  </a:lnTo>
                  <a:lnTo>
                    <a:pt x="4127929" y="941239"/>
                  </a:lnTo>
                  <a:cubicBezTo>
                    <a:pt x="4209993" y="941239"/>
                    <a:pt x="4276519" y="1007765"/>
                    <a:pt x="4276519" y="1089829"/>
                  </a:cubicBezTo>
                  <a:cubicBezTo>
                    <a:pt x="4276519" y="1171893"/>
                    <a:pt x="4209993" y="1238419"/>
                    <a:pt x="4127929" y="1238419"/>
                  </a:cubicBezTo>
                  <a:lnTo>
                    <a:pt x="3734859" y="1238419"/>
                  </a:lnTo>
                  <a:lnTo>
                    <a:pt x="3734859" y="1640193"/>
                  </a:lnTo>
                  <a:lnTo>
                    <a:pt x="4127929" y="1640193"/>
                  </a:lnTo>
                  <a:cubicBezTo>
                    <a:pt x="4209993" y="1640193"/>
                    <a:pt x="4276519" y="1706719"/>
                    <a:pt x="4276519" y="1788783"/>
                  </a:cubicBezTo>
                  <a:cubicBezTo>
                    <a:pt x="4276519" y="1870847"/>
                    <a:pt x="4209993" y="1937373"/>
                    <a:pt x="4127929" y="1937373"/>
                  </a:cubicBezTo>
                  <a:lnTo>
                    <a:pt x="3734859" y="1937373"/>
                  </a:lnTo>
                  <a:lnTo>
                    <a:pt x="3734859" y="2339147"/>
                  </a:lnTo>
                  <a:lnTo>
                    <a:pt x="4127929" y="2339147"/>
                  </a:lnTo>
                  <a:cubicBezTo>
                    <a:pt x="4209993" y="2339147"/>
                    <a:pt x="4276519" y="2405673"/>
                    <a:pt x="4276519" y="2487737"/>
                  </a:cubicBezTo>
                  <a:cubicBezTo>
                    <a:pt x="4276519" y="2569801"/>
                    <a:pt x="4209993" y="2636327"/>
                    <a:pt x="4127929" y="2636327"/>
                  </a:cubicBezTo>
                  <a:lnTo>
                    <a:pt x="3734859" y="2636327"/>
                  </a:lnTo>
                  <a:lnTo>
                    <a:pt x="3734859" y="3038101"/>
                  </a:lnTo>
                  <a:lnTo>
                    <a:pt x="4127929" y="3038101"/>
                  </a:lnTo>
                  <a:cubicBezTo>
                    <a:pt x="4209993" y="3038101"/>
                    <a:pt x="4276519" y="3104627"/>
                    <a:pt x="4276519" y="3186691"/>
                  </a:cubicBezTo>
                  <a:cubicBezTo>
                    <a:pt x="4276519" y="3268755"/>
                    <a:pt x="4209993" y="3335281"/>
                    <a:pt x="4127929" y="3335281"/>
                  </a:cubicBezTo>
                  <a:lnTo>
                    <a:pt x="3734859" y="3335281"/>
                  </a:lnTo>
                  <a:lnTo>
                    <a:pt x="3734859" y="3476833"/>
                  </a:lnTo>
                  <a:cubicBezTo>
                    <a:pt x="3734859" y="3619221"/>
                    <a:pt x="3619430" y="3734650"/>
                    <a:pt x="3477042" y="3734650"/>
                  </a:cubicBezTo>
                  <a:lnTo>
                    <a:pt x="3335280" y="3734650"/>
                  </a:lnTo>
                  <a:lnTo>
                    <a:pt x="3335280" y="4127929"/>
                  </a:lnTo>
                  <a:cubicBezTo>
                    <a:pt x="3335280" y="4209993"/>
                    <a:pt x="3268754" y="4276519"/>
                    <a:pt x="3186690" y="4276519"/>
                  </a:cubicBezTo>
                  <a:cubicBezTo>
                    <a:pt x="3104626" y="4276519"/>
                    <a:pt x="3038100" y="4209993"/>
                    <a:pt x="3038100" y="4127929"/>
                  </a:cubicBezTo>
                  <a:lnTo>
                    <a:pt x="3038100" y="3734650"/>
                  </a:lnTo>
                  <a:lnTo>
                    <a:pt x="2636326" y="3734650"/>
                  </a:lnTo>
                  <a:lnTo>
                    <a:pt x="2636326" y="4127929"/>
                  </a:lnTo>
                  <a:cubicBezTo>
                    <a:pt x="2636326" y="4209993"/>
                    <a:pt x="2569800" y="4276519"/>
                    <a:pt x="2487736" y="4276519"/>
                  </a:cubicBezTo>
                  <a:cubicBezTo>
                    <a:pt x="2405672" y="4276519"/>
                    <a:pt x="2339146" y="4209993"/>
                    <a:pt x="2339146" y="4127929"/>
                  </a:cubicBezTo>
                  <a:lnTo>
                    <a:pt x="2339146" y="3734650"/>
                  </a:lnTo>
                  <a:lnTo>
                    <a:pt x="1937372" y="3734650"/>
                  </a:lnTo>
                  <a:lnTo>
                    <a:pt x="1937372" y="4127929"/>
                  </a:lnTo>
                  <a:cubicBezTo>
                    <a:pt x="1937372" y="4209993"/>
                    <a:pt x="1870846" y="4276519"/>
                    <a:pt x="1788782" y="4276519"/>
                  </a:cubicBezTo>
                  <a:cubicBezTo>
                    <a:pt x="1706718" y="4276519"/>
                    <a:pt x="1640192" y="4209993"/>
                    <a:pt x="1640192" y="4127929"/>
                  </a:cubicBezTo>
                  <a:lnTo>
                    <a:pt x="1640192" y="3734650"/>
                  </a:lnTo>
                  <a:lnTo>
                    <a:pt x="1238418" y="3734650"/>
                  </a:lnTo>
                  <a:lnTo>
                    <a:pt x="1238418" y="4127929"/>
                  </a:lnTo>
                  <a:cubicBezTo>
                    <a:pt x="1238418" y="4209993"/>
                    <a:pt x="1171892" y="4276519"/>
                    <a:pt x="1089829" y="4276519"/>
                  </a:cubicBezTo>
                  <a:cubicBezTo>
                    <a:pt x="1007764" y="4276519"/>
                    <a:pt x="941238" y="4209993"/>
                    <a:pt x="941238" y="4127929"/>
                  </a:cubicBezTo>
                  <a:lnTo>
                    <a:pt x="941238" y="3734650"/>
                  </a:lnTo>
                  <a:lnTo>
                    <a:pt x="799476" y="3734650"/>
                  </a:lnTo>
                  <a:cubicBezTo>
                    <a:pt x="657087" y="3734650"/>
                    <a:pt x="541659" y="3619221"/>
                    <a:pt x="541659" y="3476833"/>
                  </a:cubicBezTo>
                  <a:lnTo>
                    <a:pt x="541659" y="3335281"/>
                  </a:lnTo>
                  <a:lnTo>
                    <a:pt x="148590" y="3335281"/>
                  </a:lnTo>
                  <a:cubicBezTo>
                    <a:pt x="66526" y="3335281"/>
                    <a:pt x="0" y="3268755"/>
                    <a:pt x="0" y="3186691"/>
                  </a:cubicBezTo>
                  <a:cubicBezTo>
                    <a:pt x="0" y="3104627"/>
                    <a:pt x="66526" y="3038101"/>
                    <a:pt x="148590" y="3038101"/>
                  </a:cubicBezTo>
                  <a:lnTo>
                    <a:pt x="541659" y="3038101"/>
                  </a:lnTo>
                  <a:lnTo>
                    <a:pt x="541659" y="2636327"/>
                  </a:lnTo>
                  <a:lnTo>
                    <a:pt x="148590" y="2636327"/>
                  </a:lnTo>
                  <a:cubicBezTo>
                    <a:pt x="66526" y="2636327"/>
                    <a:pt x="0" y="2569801"/>
                    <a:pt x="0" y="2487737"/>
                  </a:cubicBezTo>
                  <a:cubicBezTo>
                    <a:pt x="0" y="2405673"/>
                    <a:pt x="66526" y="2339147"/>
                    <a:pt x="148590" y="2339147"/>
                  </a:cubicBezTo>
                  <a:lnTo>
                    <a:pt x="541659" y="2339147"/>
                  </a:lnTo>
                  <a:lnTo>
                    <a:pt x="541659" y="1937373"/>
                  </a:lnTo>
                  <a:lnTo>
                    <a:pt x="148590" y="1937373"/>
                  </a:lnTo>
                  <a:cubicBezTo>
                    <a:pt x="66526" y="1937373"/>
                    <a:pt x="0" y="1870847"/>
                    <a:pt x="0" y="1788783"/>
                  </a:cubicBezTo>
                  <a:cubicBezTo>
                    <a:pt x="0" y="1706719"/>
                    <a:pt x="66526" y="1640193"/>
                    <a:pt x="148590" y="1640193"/>
                  </a:cubicBezTo>
                  <a:lnTo>
                    <a:pt x="541659" y="1640193"/>
                  </a:lnTo>
                  <a:lnTo>
                    <a:pt x="541659" y="1238419"/>
                  </a:lnTo>
                  <a:lnTo>
                    <a:pt x="148590" y="1238419"/>
                  </a:lnTo>
                  <a:cubicBezTo>
                    <a:pt x="66526" y="1238419"/>
                    <a:pt x="0" y="1171893"/>
                    <a:pt x="0" y="10898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FFFF"/>
                  </a:solidFill>
                </a:rPr>
                <a:t>AI</a:t>
              </a: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xmlns="" id="{3CA7B2A3-5896-42FE-858E-BC9D63C3E7AD}"/>
                </a:ext>
              </a:extLst>
            </p:cNvPr>
            <p:cNvGrpSpPr/>
            <p:nvPr/>
          </p:nvGrpSpPr>
          <p:grpSpPr bwMode="gray">
            <a:xfrm rot="1622601">
              <a:off x="3278983" y="1809192"/>
              <a:ext cx="2656670" cy="2659570"/>
              <a:chOff x="2397125" y="1568450"/>
              <a:chExt cx="4365625" cy="4370388"/>
            </a:xfrm>
            <a:solidFill>
              <a:srgbClr val="F9E8E7"/>
            </a:solidFill>
            <a:effectLst/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xmlns="" id="{478E8D2A-981D-458B-B022-D892AB414E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5938" y="2933700"/>
                <a:ext cx="2436812" cy="3005138"/>
              </a:xfrm>
              <a:custGeom>
                <a:avLst/>
                <a:gdLst>
                  <a:gd name="T0" fmla="*/ 343 w 712"/>
                  <a:gd name="T1" fmla="*/ 239 h 878"/>
                  <a:gd name="T2" fmla="*/ 307 w 712"/>
                  <a:gd name="T3" fmla="*/ 375 h 878"/>
                  <a:gd name="T4" fmla="*/ 308 w 712"/>
                  <a:gd name="T5" fmla="*/ 375 h 878"/>
                  <a:gd name="T6" fmla="*/ 0 w 712"/>
                  <a:gd name="T7" fmla="*/ 873 h 878"/>
                  <a:gd name="T8" fmla="*/ 56 w 712"/>
                  <a:gd name="T9" fmla="*/ 877 h 878"/>
                  <a:gd name="T10" fmla="*/ 74 w 712"/>
                  <a:gd name="T11" fmla="*/ 878 h 878"/>
                  <a:gd name="T12" fmla="*/ 712 w 712"/>
                  <a:gd name="T13" fmla="*/ 239 h 878"/>
                  <a:gd name="T14" fmla="*/ 712 w 712"/>
                  <a:gd name="T15" fmla="*/ 225 h 878"/>
                  <a:gd name="T16" fmla="*/ 705 w 712"/>
                  <a:gd name="T17" fmla="*/ 149 h 878"/>
                  <a:gd name="T18" fmla="*/ 672 w 712"/>
                  <a:gd name="T19" fmla="*/ 16 h 878"/>
                  <a:gd name="T20" fmla="*/ 198 w 712"/>
                  <a:gd name="T21" fmla="*/ 0 h 878"/>
                  <a:gd name="T22" fmla="*/ 343 w 712"/>
                  <a:gd name="T23" fmla="*/ 239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2" h="878">
                    <a:moveTo>
                      <a:pt x="343" y="239"/>
                    </a:moveTo>
                    <a:cubicBezTo>
                      <a:pt x="343" y="289"/>
                      <a:pt x="330" y="335"/>
                      <a:pt x="307" y="375"/>
                    </a:cubicBezTo>
                    <a:cubicBezTo>
                      <a:pt x="308" y="375"/>
                      <a:pt x="308" y="375"/>
                      <a:pt x="308" y="375"/>
                    </a:cubicBezTo>
                    <a:cubicBezTo>
                      <a:pt x="0" y="873"/>
                      <a:pt x="0" y="873"/>
                      <a:pt x="0" y="873"/>
                    </a:cubicBezTo>
                    <a:cubicBezTo>
                      <a:pt x="19" y="875"/>
                      <a:pt x="38" y="877"/>
                      <a:pt x="56" y="877"/>
                    </a:cubicBezTo>
                    <a:cubicBezTo>
                      <a:pt x="62" y="877"/>
                      <a:pt x="68" y="878"/>
                      <a:pt x="74" y="878"/>
                    </a:cubicBezTo>
                    <a:cubicBezTo>
                      <a:pt x="426" y="878"/>
                      <a:pt x="712" y="592"/>
                      <a:pt x="712" y="239"/>
                    </a:cubicBezTo>
                    <a:cubicBezTo>
                      <a:pt x="712" y="235"/>
                      <a:pt x="712" y="230"/>
                      <a:pt x="712" y="225"/>
                    </a:cubicBezTo>
                    <a:cubicBezTo>
                      <a:pt x="711" y="199"/>
                      <a:pt x="709" y="174"/>
                      <a:pt x="705" y="149"/>
                    </a:cubicBezTo>
                    <a:cubicBezTo>
                      <a:pt x="699" y="103"/>
                      <a:pt x="687" y="58"/>
                      <a:pt x="672" y="16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84" y="45"/>
                      <a:pt x="343" y="135"/>
                      <a:pt x="343" y="239"/>
                    </a:cubicBez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89A605B7-0DAC-4917-961E-61B9EF16E2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97125" y="2424113"/>
                <a:ext cx="2678112" cy="3482975"/>
              </a:xfrm>
              <a:custGeom>
                <a:avLst/>
                <a:gdLst>
                  <a:gd name="T0" fmla="*/ 638 w 783"/>
                  <a:gd name="T1" fmla="*/ 658 h 1018"/>
                  <a:gd name="T2" fmla="*/ 399 w 783"/>
                  <a:gd name="T3" fmla="*/ 513 h 1018"/>
                  <a:gd name="T4" fmla="*/ 397 w 783"/>
                  <a:gd name="T5" fmla="*/ 514 h 1018"/>
                  <a:gd name="T6" fmla="*/ 132 w 783"/>
                  <a:gd name="T7" fmla="*/ 0 h 1018"/>
                  <a:gd name="T8" fmla="*/ 0 w 783"/>
                  <a:gd name="T9" fmla="*/ 388 h 1018"/>
                  <a:gd name="T10" fmla="*/ 5 w 783"/>
                  <a:gd name="T11" fmla="*/ 470 h 1018"/>
                  <a:gd name="T12" fmla="*/ 463 w 783"/>
                  <a:gd name="T13" fmla="*/ 1002 h 1018"/>
                  <a:gd name="T14" fmla="*/ 534 w 783"/>
                  <a:gd name="T15" fmla="*/ 1018 h 1018"/>
                  <a:gd name="T16" fmla="*/ 783 w 783"/>
                  <a:gd name="T17" fmla="*/ 615 h 1018"/>
                  <a:gd name="T18" fmla="*/ 638 w 783"/>
                  <a:gd name="T19" fmla="*/ 658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3" h="1018">
                    <a:moveTo>
                      <a:pt x="638" y="658"/>
                    </a:moveTo>
                    <a:cubicBezTo>
                      <a:pt x="534" y="658"/>
                      <a:pt x="444" y="599"/>
                      <a:pt x="399" y="513"/>
                    </a:cubicBezTo>
                    <a:cubicBezTo>
                      <a:pt x="397" y="514"/>
                      <a:pt x="397" y="514"/>
                      <a:pt x="397" y="514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49" y="108"/>
                      <a:pt x="0" y="242"/>
                      <a:pt x="0" y="388"/>
                    </a:cubicBezTo>
                    <a:cubicBezTo>
                      <a:pt x="0" y="416"/>
                      <a:pt x="2" y="443"/>
                      <a:pt x="5" y="470"/>
                    </a:cubicBezTo>
                    <a:cubicBezTo>
                      <a:pt x="37" y="725"/>
                      <a:pt x="221" y="933"/>
                      <a:pt x="463" y="1002"/>
                    </a:cubicBezTo>
                    <a:cubicBezTo>
                      <a:pt x="486" y="1009"/>
                      <a:pt x="510" y="1014"/>
                      <a:pt x="534" y="1018"/>
                    </a:cubicBezTo>
                    <a:cubicBezTo>
                      <a:pt x="783" y="615"/>
                      <a:pt x="783" y="615"/>
                      <a:pt x="783" y="615"/>
                    </a:cubicBezTo>
                    <a:cubicBezTo>
                      <a:pt x="741" y="642"/>
                      <a:pt x="691" y="658"/>
                      <a:pt x="638" y="658"/>
                    </a:cubicBez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xmlns="" id="{44E91435-4D02-4ECA-A3D5-B71BF54C9C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13063" y="1568450"/>
                <a:ext cx="3671887" cy="2217738"/>
              </a:xfrm>
              <a:custGeom>
                <a:avLst/>
                <a:gdLst>
                  <a:gd name="T0" fmla="*/ 217 w 1073"/>
                  <a:gd name="T1" fmla="*/ 638 h 648"/>
                  <a:gd name="T2" fmla="*/ 487 w 1073"/>
                  <a:gd name="T3" fmla="*/ 369 h 648"/>
                  <a:gd name="T4" fmla="*/ 490 w 1073"/>
                  <a:gd name="T5" fmla="*/ 369 h 648"/>
                  <a:gd name="T6" fmla="*/ 490 w 1073"/>
                  <a:gd name="T7" fmla="*/ 367 h 648"/>
                  <a:gd name="T8" fmla="*/ 1073 w 1073"/>
                  <a:gd name="T9" fmla="*/ 387 h 648"/>
                  <a:gd name="T10" fmla="*/ 487 w 1073"/>
                  <a:gd name="T11" fmla="*/ 0 h 648"/>
                  <a:gd name="T12" fmla="*/ 472 w 1073"/>
                  <a:gd name="T13" fmla="*/ 1 h 648"/>
                  <a:gd name="T14" fmla="*/ 115 w 1073"/>
                  <a:gd name="T15" fmla="*/ 120 h 648"/>
                  <a:gd name="T16" fmla="*/ 0 w 1073"/>
                  <a:gd name="T17" fmla="*/ 226 h 648"/>
                  <a:gd name="T18" fmla="*/ 218 w 1073"/>
                  <a:gd name="T19" fmla="*/ 648 h 648"/>
                  <a:gd name="T20" fmla="*/ 217 w 1073"/>
                  <a:gd name="T21" fmla="*/ 63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3" h="648">
                    <a:moveTo>
                      <a:pt x="217" y="638"/>
                    </a:moveTo>
                    <a:cubicBezTo>
                      <a:pt x="217" y="490"/>
                      <a:pt x="338" y="369"/>
                      <a:pt x="487" y="369"/>
                    </a:cubicBezTo>
                    <a:cubicBezTo>
                      <a:pt x="488" y="369"/>
                      <a:pt x="489" y="369"/>
                      <a:pt x="490" y="369"/>
                    </a:cubicBezTo>
                    <a:cubicBezTo>
                      <a:pt x="490" y="367"/>
                      <a:pt x="490" y="367"/>
                      <a:pt x="490" y="367"/>
                    </a:cubicBezTo>
                    <a:cubicBezTo>
                      <a:pt x="1073" y="387"/>
                      <a:pt x="1073" y="387"/>
                      <a:pt x="1073" y="387"/>
                    </a:cubicBezTo>
                    <a:cubicBezTo>
                      <a:pt x="976" y="160"/>
                      <a:pt x="750" y="0"/>
                      <a:pt x="487" y="0"/>
                    </a:cubicBezTo>
                    <a:cubicBezTo>
                      <a:pt x="482" y="0"/>
                      <a:pt x="477" y="1"/>
                      <a:pt x="472" y="1"/>
                    </a:cubicBezTo>
                    <a:cubicBezTo>
                      <a:pt x="339" y="4"/>
                      <a:pt x="216" y="48"/>
                      <a:pt x="115" y="120"/>
                    </a:cubicBezTo>
                    <a:cubicBezTo>
                      <a:pt x="72" y="151"/>
                      <a:pt x="34" y="186"/>
                      <a:pt x="0" y="226"/>
                    </a:cubicBezTo>
                    <a:cubicBezTo>
                      <a:pt x="218" y="648"/>
                      <a:pt x="218" y="648"/>
                      <a:pt x="218" y="648"/>
                    </a:cubicBezTo>
                    <a:cubicBezTo>
                      <a:pt x="218" y="645"/>
                      <a:pt x="217" y="642"/>
                      <a:pt x="217" y="638"/>
                    </a:cubicBez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endParaRPr lang="en-US" dirty="0"/>
              </a:p>
            </p:txBody>
          </p:sp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xmlns="" id="{CE08192C-9221-4CEB-8D84-82F24304D621}"/>
                </a:ext>
              </a:extLst>
            </p:cNvPr>
            <p:cNvSpPr txBox="1"/>
            <p:nvPr/>
          </p:nvSpPr>
          <p:spPr>
            <a:xfrm rot="19706238">
              <a:off x="3794501" y="2648431"/>
              <a:ext cx="1800000" cy="136800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de-DE" sz="1500" b="1" dirty="0">
                  <a:solidFill>
                    <a:srgbClr val="404955"/>
                  </a:solidFill>
                </a:rPr>
                <a:t>PATENT</a:t>
              </a:r>
              <a:br>
                <a:rPr lang="de-DE" sz="1500" b="1" dirty="0">
                  <a:solidFill>
                    <a:srgbClr val="404955"/>
                  </a:solidFill>
                </a:rPr>
              </a:br>
              <a:r>
                <a:rPr lang="de-DE" sz="1500" b="1" dirty="0">
                  <a:solidFill>
                    <a:srgbClr val="404955"/>
                  </a:solidFill>
                </a:rPr>
                <a:t>LEGAL SYSTEM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xmlns="" id="{50A1627D-DF25-479B-BC8D-5F3FD1096BEA}"/>
                </a:ext>
              </a:extLst>
            </p:cNvPr>
            <p:cNvSpPr txBox="1"/>
            <p:nvPr/>
          </p:nvSpPr>
          <p:spPr>
            <a:xfrm rot="2023374">
              <a:off x="3759492" y="2331358"/>
              <a:ext cx="1800000" cy="148183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de-DE" sz="1500" b="1" dirty="0">
                  <a:solidFill>
                    <a:srgbClr val="404955"/>
                  </a:solidFill>
                </a:rPr>
                <a:t>APPLICANTS AND</a:t>
              </a:r>
              <a:br>
                <a:rPr lang="de-DE" sz="1500" b="1" dirty="0">
                  <a:solidFill>
                    <a:srgbClr val="404955"/>
                  </a:solidFill>
                </a:rPr>
              </a:br>
              <a:r>
                <a:rPr lang="de-DE" sz="1500" b="1" dirty="0">
                  <a:solidFill>
                    <a:srgbClr val="404955"/>
                  </a:solidFill>
                </a:rPr>
                <a:t>SERVICES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xmlns="" id="{4C934580-1E10-4AD8-89A5-B1334A04979D}"/>
                </a:ext>
              </a:extLst>
            </p:cNvPr>
            <p:cNvSpPr txBox="1"/>
            <p:nvPr/>
          </p:nvSpPr>
          <p:spPr>
            <a:xfrm rot="16200000">
              <a:off x="3583888" y="2454502"/>
              <a:ext cx="1800000" cy="136800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de-DE" sz="1500" b="1" dirty="0">
                  <a:solidFill>
                    <a:srgbClr val="404955"/>
                  </a:solidFill>
                </a:rPr>
                <a:t>PATENT</a:t>
              </a:r>
              <a:br>
                <a:rPr lang="de-DE" sz="1500" b="1" dirty="0">
                  <a:solidFill>
                    <a:srgbClr val="404955"/>
                  </a:solidFill>
                </a:rPr>
              </a:br>
              <a:r>
                <a:rPr lang="de-DE" sz="1500" b="1" dirty="0">
                  <a:solidFill>
                    <a:srgbClr val="404955"/>
                  </a:solidFill>
                </a:rPr>
                <a:t>OFFICES</a:t>
              </a:r>
            </a:p>
          </p:txBody>
        </p:sp>
      </p:grpSp>
      <p:sp>
        <p:nvSpPr>
          <p:cNvPr id="68" name="Rechteck 67">
            <a:extLst>
              <a:ext uri="{FF2B5EF4-FFF2-40B4-BE49-F238E27FC236}">
                <a16:creationId xmlns:a16="http://schemas.microsoft.com/office/drawing/2014/main" xmlns="" id="{DF1CB6FC-9AA9-42FA-82A3-46D0DA2AAE53}"/>
              </a:ext>
            </a:extLst>
          </p:cNvPr>
          <p:cNvSpPr/>
          <p:nvPr/>
        </p:nvSpPr>
        <p:spPr>
          <a:xfrm>
            <a:off x="684000" y="1007510"/>
            <a:ext cx="185178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Three </a:t>
            </a:r>
            <a:r>
              <a:rPr lang="en-GB" dirty="0">
                <a:solidFill>
                  <a:schemeClr val="bg1"/>
                </a:solidFill>
              </a:rPr>
              <a:t>key areas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xmlns="" id="{AE8272D5-E947-437D-97A7-ADE906F2F6CE}"/>
              </a:ext>
            </a:extLst>
          </p:cNvPr>
          <p:cNvCxnSpPr>
            <a:cxnSpLocks/>
          </p:cNvCxnSpPr>
          <p:nvPr/>
        </p:nvCxnSpPr>
        <p:spPr>
          <a:xfrm>
            <a:off x="683999" y="1007510"/>
            <a:ext cx="78524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7964011" y="4946946"/>
            <a:ext cx="579065" cy="172800"/>
          </a:xfrm>
        </p:spPr>
        <p:txBody>
          <a:bodyPr/>
          <a:lstStyle/>
          <a:p>
            <a:fld id="{9DF67F17-3E1A-4193-A15F-15F53DD43041}" type="slidenum">
              <a:rPr lang="en-GB" smtClean="0">
                <a:solidFill>
                  <a:srgbClr val="3B464D"/>
                </a:solidFill>
              </a:rPr>
              <a:pPr/>
              <a:t>14</a:t>
            </a:fld>
            <a:endParaRPr lang="en-GB" dirty="0">
              <a:solidFill>
                <a:srgbClr val="3B4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0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15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70001"/>
            <a:ext cx="8064896" cy="404906"/>
          </a:xfrm>
        </p:spPr>
        <p:txBody>
          <a:bodyPr/>
          <a:lstStyle/>
          <a:p>
            <a:r>
              <a:rPr lang="en-GB" dirty="0" smtClean="0"/>
              <a:t>EPO Conference “Patenting AI” - 30 May 2018, Munich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99542"/>
            <a:ext cx="3600400" cy="403244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Tackling issues relating to patenting of AI </a:t>
            </a:r>
          </a:p>
          <a:p>
            <a:endParaRPr lang="en-GB" dirty="0" smtClean="0"/>
          </a:p>
          <a:p>
            <a:pPr lvl="1"/>
            <a:r>
              <a:rPr lang="en-GB" dirty="0"/>
              <a:t>Impact on the global economy 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Patentability of AI at the EPO, and internationally 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Ethical and societal issues  </a:t>
            </a:r>
          </a:p>
          <a:p>
            <a:pPr marL="215936" lvl="1" indent="0">
              <a:buNone/>
            </a:pP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771550"/>
            <a:ext cx="2749143" cy="38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 is part of CII</a:t>
            </a:r>
          </a:p>
          <a:p>
            <a:pPr lvl="1"/>
            <a:r>
              <a:rPr lang="en-GB" dirty="0" smtClean="0"/>
              <a:t>Inventions based on algorithms patentable</a:t>
            </a:r>
          </a:p>
          <a:p>
            <a:pPr lvl="2"/>
            <a:r>
              <a:rPr lang="en-GB" dirty="0" smtClean="0"/>
              <a:t>if not claimed as such</a:t>
            </a:r>
          </a:p>
          <a:p>
            <a:pPr lvl="2"/>
            <a:r>
              <a:rPr lang="en-GB" dirty="0" smtClean="0"/>
              <a:t>No legislative change necessary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How to determine entitlement if the invention was created by AI?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Drafting claims avoiding “black box”</a:t>
            </a:r>
          </a:p>
          <a:p>
            <a:pPr lvl="1"/>
            <a:r>
              <a:rPr lang="en-GB" dirty="0"/>
              <a:t>D</a:t>
            </a:r>
            <a:r>
              <a:rPr lang="en-GB" smtClean="0"/>
              <a:t>isclosure </a:t>
            </a:r>
            <a:r>
              <a:rPr lang="en-GB" dirty="0" smtClean="0"/>
              <a:t>of the invention in the description is essential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16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EPO Conference “Patenting AI” </a:t>
            </a:r>
            <a:r>
              <a:rPr lang="en-GB" smtClean="0"/>
              <a:t>– main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1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54412" y="951310"/>
            <a:ext cx="4452938" cy="291703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rtlCol="0">
            <a:no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 fontAlgn="auto">
              <a:spcAft>
                <a:spcPct val="20000"/>
              </a:spcAft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cs typeface="ヒラギノ角ゴ Pro W3"/>
              </a:rPr>
              <a:t>www.epo.org</a:t>
            </a: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10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10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10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r>
              <a:rPr lang="en-GB" altLang="en-US" sz="2400" dirty="0" smtClean="0">
                <a:solidFill>
                  <a:schemeClr val="tx1"/>
                </a:solidFill>
                <a:cs typeface="ヒラギノ角ゴ Pro W3"/>
              </a:rPr>
              <a:t>Thank you for your attention!</a:t>
            </a: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24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2400" dirty="0">
              <a:solidFill>
                <a:schemeClr val="tx1"/>
              </a:solidFill>
              <a:cs typeface="ヒラギノ角ゴ Pro W3"/>
            </a:endParaRPr>
          </a:p>
        </p:txBody>
      </p:sp>
      <p:pic>
        <p:nvPicPr>
          <p:cNvPr id="8" name="Picture 10" descr="autonomy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49" y="881063"/>
            <a:ext cx="3363471" cy="355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Artificial </a:t>
            </a:r>
            <a:r>
              <a:rPr lang="en-GB" dirty="0"/>
              <a:t>Intelligence (AI) encompasses methods, systems and devices that </a:t>
            </a:r>
            <a:r>
              <a:rPr lang="en-GB" dirty="0" smtClean="0">
                <a:solidFill>
                  <a:srgbClr val="FF0000"/>
                </a:solidFill>
              </a:rPr>
              <a:t>exhibit </a:t>
            </a:r>
            <a:r>
              <a:rPr lang="en-GB" dirty="0">
                <a:solidFill>
                  <a:srgbClr val="FF0000"/>
                </a:solidFill>
              </a:rPr>
              <a:t>behaviours perceived as intelligent by humans</a:t>
            </a:r>
            <a:r>
              <a:rPr lang="en-GB" dirty="0"/>
              <a:t>, such as </a:t>
            </a:r>
            <a:r>
              <a:rPr lang="en-GB" dirty="0" smtClean="0">
                <a:solidFill>
                  <a:srgbClr val="FF0000"/>
                </a:solidFill>
              </a:rPr>
              <a:t>learning, reasoning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smtClean="0">
                <a:solidFill>
                  <a:srgbClr val="FF0000"/>
                </a:solidFill>
              </a:rPr>
              <a:t>inferring and making decisions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An </a:t>
            </a:r>
            <a:r>
              <a:rPr lang="en-GB" dirty="0"/>
              <a:t>example is Machine Learning (ML), which gives a machine the ability to change according to experience gained by the machine itself. Implementations of AI/ML often fall under the definition of Computer-Implemented Inventions (CII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Neither AI nor ML are defined in the EPC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2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en-GB" dirty="0"/>
              <a:t>A</a:t>
            </a:r>
            <a:r>
              <a:rPr lang="en-GB" dirty="0" smtClean="0"/>
              <a:t>rtificial </a:t>
            </a:r>
            <a:r>
              <a:rPr lang="en-GB" dirty="0"/>
              <a:t>Intelligence </a:t>
            </a:r>
            <a:r>
              <a:rPr lang="en-GB" dirty="0" smtClean="0"/>
              <a:t>(</a:t>
            </a:r>
            <a:r>
              <a:rPr lang="de-DE" dirty="0" smtClean="0"/>
              <a:t>AI)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8FB3DD-2BFB-4A7B-8254-0320AAE72974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EPO applications in </a:t>
            </a:r>
            <a:r>
              <a:rPr lang="en-GB" dirty="0">
                <a:solidFill>
                  <a:srgbClr val="C00000"/>
                </a:solidFill>
              </a:rPr>
              <a:t>core AI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371950"/>
            <a:ext cx="800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404955"/>
                </a:solidFill>
              </a:rPr>
              <a:t>Source: EPO. </a:t>
            </a:r>
            <a:r>
              <a:rPr lang="en-GB" sz="800" dirty="0">
                <a:solidFill>
                  <a:srgbClr val="404955"/>
                </a:solidFill>
              </a:rPr>
              <a:t>The number of </a:t>
            </a:r>
            <a:r>
              <a:rPr lang="en-GB" sz="800" dirty="0" smtClean="0">
                <a:solidFill>
                  <a:srgbClr val="404955"/>
                </a:solidFill>
              </a:rPr>
              <a:t>European patent applications in core AI technologies </a:t>
            </a:r>
            <a:r>
              <a:rPr lang="en-GB" sz="800" dirty="0">
                <a:solidFill>
                  <a:srgbClr val="404955"/>
                </a:solidFill>
              </a:rPr>
              <a:t>corresponds to EP/WO families in the CPC </a:t>
            </a:r>
            <a:r>
              <a:rPr lang="en-GB" sz="800" dirty="0" smtClean="0">
                <a:solidFill>
                  <a:srgbClr val="404955"/>
                </a:solidFill>
              </a:rPr>
              <a:t>classes </a:t>
            </a:r>
            <a:r>
              <a:rPr lang="en-GB" sz="800" dirty="0">
                <a:solidFill>
                  <a:srgbClr val="404955"/>
                </a:solidFill>
              </a:rPr>
              <a:t>G06N7, G06N5, G06N99 and G06N3</a:t>
            </a:r>
            <a:r>
              <a:rPr lang="en-GB" sz="800" dirty="0" smtClean="0">
                <a:solidFill>
                  <a:srgbClr val="404955"/>
                </a:solidFill>
              </a:rPr>
              <a:t>. The number of European patent applications related to AI is derived from a </a:t>
            </a:r>
            <a:r>
              <a:rPr lang="en-GB" sz="800" dirty="0">
                <a:solidFill>
                  <a:srgbClr val="404955"/>
                </a:solidFill>
              </a:rPr>
              <a:t>full text search </a:t>
            </a:r>
            <a:r>
              <a:rPr lang="en-GB" sz="800" dirty="0" smtClean="0">
                <a:solidFill>
                  <a:srgbClr val="404955"/>
                </a:solidFill>
              </a:rPr>
              <a:t>for related machine </a:t>
            </a:r>
            <a:r>
              <a:rPr lang="en-GB" sz="800" dirty="0">
                <a:solidFill>
                  <a:srgbClr val="404955"/>
                </a:solidFill>
              </a:rPr>
              <a:t>learning </a:t>
            </a:r>
            <a:r>
              <a:rPr lang="en-GB" sz="800" dirty="0" smtClean="0">
                <a:solidFill>
                  <a:srgbClr val="404955"/>
                </a:solidFill>
              </a:rPr>
              <a:t>terminology in a corpus of EP/WO families. The </a:t>
            </a:r>
            <a:r>
              <a:rPr lang="en-GB" sz="800" dirty="0">
                <a:solidFill>
                  <a:srgbClr val="404955"/>
                </a:solidFill>
              </a:rPr>
              <a:t>r</a:t>
            </a:r>
            <a:r>
              <a:rPr lang="en-GB" sz="800" dirty="0" smtClean="0">
                <a:solidFill>
                  <a:srgbClr val="404955"/>
                </a:solidFill>
              </a:rPr>
              <a:t>esults are presented by oldest priority date.</a:t>
            </a:r>
            <a:endParaRPr lang="en-GB" sz="700" dirty="0">
              <a:solidFill>
                <a:srgbClr val="3B464D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534992"/>
              </p:ext>
            </p:extLst>
          </p:nvPr>
        </p:nvGraphicFramePr>
        <p:xfrm>
          <a:off x="1269002" y="845109"/>
          <a:ext cx="6541497" cy="358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83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Application of AI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Information retrieval, databases</a:t>
            </a:r>
          </a:p>
          <a:p>
            <a:endParaRPr lang="en-GB" dirty="0" smtClean="0"/>
          </a:p>
          <a:p>
            <a:r>
              <a:rPr lang="en-GB" dirty="0" smtClean="0"/>
              <a:t>Bioinformatics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Speech recognition</a:t>
            </a:r>
          </a:p>
          <a:p>
            <a:endParaRPr lang="en-GB" dirty="0" smtClean="0"/>
          </a:p>
          <a:p>
            <a:r>
              <a:rPr lang="en-GB" dirty="0" smtClean="0"/>
              <a:t>Intelligent robots </a:t>
            </a:r>
            <a:r>
              <a:rPr lang="en-GB" dirty="0"/>
              <a:t>(</a:t>
            </a:r>
            <a:r>
              <a:rPr lang="en-GB" dirty="0" smtClean="0"/>
              <a:t>behaviour, </a:t>
            </a:r>
            <a:r>
              <a:rPr lang="en-GB" dirty="0"/>
              <a:t>humanoids)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Network management based on AI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987574"/>
            <a:ext cx="1832263" cy="141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What is AI – how do machines learn?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3475189" y="2168349"/>
            <a:ext cx="2270086" cy="1311628"/>
          </a:xfrm>
          <a:prstGeom prst="hexagon">
            <a:avLst>
              <a:gd name="adj" fmla="val 41461"/>
              <a:gd name="vf" fmla="val 115470"/>
            </a:avLst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Arial" pitchFamily="34" charset="0"/>
              </a:rPr>
              <a:t>machine learning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0779" y="3589495"/>
            <a:ext cx="3220389" cy="1142843"/>
          </a:xfrm>
          <a:custGeom>
            <a:avLst/>
            <a:gdLst>
              <a:gd name="T0" fmla="*/ 600 w 1907"/>
              <a:gd name="T1" fmla="*/ 0 h 699"/>
              <a:gd name="T2" fmla="*/ 1307 w 1907"/>
              <a:gd name="T3" fmla="*/ 0 h 699"/>
              <a:gd name="T4" fmla="*/ 1907 w 1907"/>
              <a:gd name="T5" fmla="*/ 699 h 699"/>
              <a:gd name="T6" fmla="*/ 0 w 1907"/>
              <a:gd name="T7" fmla="*/ 699 h 699"/>
              <a:gd name="T8" fmla="*/ 600 w 1907"/>
              <a:gd name="T9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7" h="699">
                <a:moveTo>
                  <a:pt x="600" y="0"/>
                </a:moveTo>
                <a:lnTo>
                  <a:pt x="1307" y="0"/>
                </a:lnTo>
                <a:lnTo>
                  <a:pt x="1907" y="699"/>
                </a:lnTo>
                <a:lnTo>
                  <a:pt x="0" y="699"/>
                </a:lnTo>
                <a:lnTo>
                  <a:pt x="60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V="1">
            <a:off x="3000779" y="915988"/>
            <a:ext cx="3220389" cy="1142844"/>
          </a:xfrm>
          <a:custGeom>
            <a:avLst/>
            <a:gdLst>
              <a:gd name="T0" fmla="*/ 600 w 1907"/>
              <a:gd name="T1" fmla="*/ 0 h 699"/>
              <a:gd name="T2" fmla="*/ 1307 w 1907"/>
              <a:gd name="T3" fmla="*/ 0 h 699"/>
              <a:gd name="T4" fmla="*/ 1907 w 1907"/>
              <a:gd name="T5" fmla="*/ 699 h 699"/>
              <a:gd name="T6" fmla="*/ 0 w 1907"/>
              <a:gd name="T7" fmla="*/ 699 h 699"/>
              <a:gd name="T8" fmla="*/ 600 w 1907"/>
              <a:gd name="T9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7" h="699">
                <a:moveTo>
                  <a:pt x="600" y="0"/>
                </a:moveTo>
                <a:lnTo>
                  <a:pt x="1307" y="0"/>
                </a:lnTo>
                <a:lnTo>
                  <a:pt x="1907" y="699"/>
                </a:lnTo>
                <a:lnTo>
                  <a:pt x="0" y="699"/>
                </a:lnTo>
                <a:lnTo>
                  <a:pt x="60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35161" y="970104"/>
            <a:ext cx="2596707" cy="1812831"/>
          </a:xfrm>
          <a:custGeom>
            <a:avLst/>
            <a:gdLst>
              <a:gd name="T0" fmla="*/ 1200 w 1538"/>
              <a:gd name="T1" fmla="*/ 1109 h 1109"/>
              <a:gd name="T2" fmla="*/ 1538 w 1538"/>
              <a:gd name="T3" fmla="*/ 690 h 1109"/>
              <a:gd name="T4" fmla="*/ 937 w 1538"/>
              <a:gd name="T5" fmla="*/ 0 h 1109"/>
              <a:gd name="T6" fmla="*/ 0 w 1538"/>
              <a:gd name="T7" fmla="*/ 1109 h 1109"/>
              <a:gd name="T8" fmla="*/ 1200 w 1538"/>
              <a:gd name="T9" fmla="*/ 1109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8" h="1109">
                <a:moveTo>
                  <a:pt x="1200" y="1109"/>
                </a:moveTo>
                <a:lnTo>
                  <a:pt x="1538" y="690"/>
                </a:lnTo>
                <a:lnTo>
                  <a:pt x="937" y="0"/>
                </a:lnTo>
                <a:lnTo>
                  <a:pt x="0" y="1109"/>
                </a:lnTo>
                <a:lnTo>
                  <a:pt x="1200" y="110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336640" y="2878279"/>
            <a:ext cx="2581927" cy="1827003"/>
          </a:xfrm>
          <a:custGeom>
            <a:avLst/>
            <a:gdLst>
              <a:gd name="T0" fmla="*/ 1200 w 1529"/>
              <a:gd name="T1" fmla="*/ 0 h 1117"/>
              <a:gd name="T2" fmla="*/ 1529 w 1529"/>
              <a:gd name="T3" fmla="*/ 410 h 1117"/>
              <a:gd name="T4" fmla="*/ 929 w 1529"/>
              <a:gd name="T5" fmla="*/ 1117 h 1117"/>
              <a:gd name="T6" fmla="*/ 0 w 1529"/>
              <a:gd name="T7" fmla="*/ 0 h 1117"/>
              <a:gd name="T8" fmla="*/ 1200 w 1529"/>
              <a:gd name="T9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9" h="1117">
                <a:moveTo>
                  <a:pt x="1200" y="0"/>
                </a:moveTo>
                <a:lnTo>
                  <a:pt x="1529" y="410"/>
                </a:lnTo>
                <a:lnTo>
                  <a:pt x="929" y="1117"/>
                </a:lnTo>
                <a:lnTo>
                  <a:pt x="0" y="0"/>
                </a:lnTo>
                <a:lnTo>
                  <a:pt x="120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H="1">
            <a:off x="5287121" y="970104"/>
            <a:ext cx="2596707" cy="1812831"/>
          </a:xfrm>
          <a:custGeom>
            <a:avLst/>
            <a:gdLst>
              <a:gd name="T0" fmla="*/ 1200 w 1538"/>
              <a:gd name="T1" fmla="*/ 1109 h 1109"/>
              <a:gd name="T2" fmla="*/ 1538 w 1538"/>
              <a:gd name="T3" fmla="*/ 690 h 1109"/>
              <a:gd name="T4" fmla="*/ 937 w 1538"/>
              <a:gd name="T5" fmla="*/ 0 h 1109"/>
              <a:gd name="T6" fmla="*/ 0 w 1538"/>
              <a:gd name="T7" fmla="*/ 1109 h 1109"/>
              <a:gd name="T8" fmla="*/ 1200 w 1538"/>
              <a:gd name="T9" fmla="*/ 1109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8" h="1109">
                <a:moveTo>
                  <a:pt x="1200" y="1109"/>
                </a:moveTo>
                <a:lnTo>
                  <a:pt x="1538" y="690"/>
                </a:lnTo>
                <a:lnTo>
                  <a:pt x="937" y="0"/>
                </a:lnTo>
                <a:lnTo>
                  <a:pt x="0" y="1109"/>
                </a:lnTo>
                <a:lnTo>
                  <a:pt x="1200" y="110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H="1">
            <a:off x="5288600" y="2878279"/>
            <a:ext cx="2581927" cy="1827003"/>
          </a:xfrm>
          <a:custGeom>
            <a:avLst/>
            <a:gdLst>
              <a:gd name="T0" fmla="*/ 1200 w 1529"/>
              <a:gd name="T1" fmla="*/ 0 h 1117"/>
              <a:gd name="T2" fmla="*/ 1529 w 1529"/>
              <a:gd name="T3" fmla="*/ 410 h 1117"/>
              <a:gd name="T4" fmla="*/ 929 w 1529"/>
              <a:gd name="T5" fmla="*/ 1117 h 1117"/>
              <a:gd name="T6" fmla="*/ 0 w 1529"/>
              <a:gd name="T7" fmla="*/ 0 h 1117"/>
              <a:gd name="T8" fmla="*/ 1200 w 1529"/>
              <a:gd name="T9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9" h="1117">
                <a:moveTo>
                  <a:pt x="1200" y="0"/>
                </a:moveTo>
                <a:lnTo>
                  <a:pt x="1529" y="410"/>
                </a:lnTo>
                <a:lnTo>
                  <a:pt x="929" y="1117"/>
                </a:lnTo>
                <a:lnTo>
                  <a:pt x="0" y="0"/>
                </a:lnTo>
                <a:lnTo>
                  <a:pt x="120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5736577" y="1678743"/>
            <a:ext cx="1405502" cy="101786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/>
          <a:lstStyle/>
          <a:p>
            <a:pPr algn="ctr" defTabSz="995363"/>
            <a:r>
              <a:rPr lang="en-GB" sz="1400" b="1" dirty="0" smtClean="0">
                <a:latin typeface="Arial" pitchFamily="34" charset="0"/>
              </a:rPr>
              <a:t>genetic algorithms</a:t>
            </a:r>
            <a:endParaRPr lang="en-GB" sz="1400" b="1" dirty="0">
              <a:latin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035045" y="1690339"/>
            <a:ext cx="1405503" cy="101786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/>
          <a:lstStyle/>
          <a:p>
            <a:pPr algn="ctr" defTabSz="995363"/>
            <a:r>
              <a:rPr lang="en-GB" sz="1400" b="1" dirty="0" smtClean="0">
                <a:latin typeface="Arial" pitchFamily="34" charset="0"/>
              </a:rPr>
              <a:t>discriminant analysis</a:t>
            </a:r>
            <a:endParaRPr lang="en-GB" sz="1400" b="1" dirty="0">
              <a:latin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035045" y="3040622"/>
            <a:ext cx="1405502" cy="101786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/>
          <a:lstStyle/>
          <a:p>
            <a:pPr algn="ctr" defTabSz="995363"/>
            <a:r>
              <a:rPr lang="en-GB" sz="1400" b="1" dirty="0" smtClean="0">
                <a:latin typeface="Arial" pitchFamily="34" charset="0"/>
              </a:rPr>
              <a:t>rule-based systems</a:t>
            </a:r>
            <a:endParaRPr lang="en-GB" sz="1400" b="1" dirty="0">
              <a:latin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736577" y="3040622"/>
            <a:ext cx="1405502" cy="101786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/>
          <a:lstStyle/>
          <a:p>
            <a:pPr algn="ctr" defTabSz="995363"/>
            <a:r>
              <a:rPr lang="en-GB" sz="1400" b="1" dirty="0" smtClean="0">
                <a:latin typeface="Arial" pitchFamily="34" charset="0"/>
              </a:rPr>
              <a:t>fuzzy logic</a:t>
            </a:r>
            <a:endParaRPr lang="en-GB" sz="1400" b="1" dirty="0">
              <a:latin typeface="Arial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908222" y="3865221"/>
            <a:ext cx="1405502" cy="63519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/>
          <a:lstStyle/>
          <a:p>
            <a:pPr algn="ctr" defTabSz="995363"/>
            <a:r>
              <a:rPr lang="en-GB" sz="1400" b="1" dirty="0" smtClean="0">
                <a:latin typeface="Arial" pitchFamily="34" charset="0"/>
              </a:rPr>
              <a:t>expert knowledge</a:t>
            </a:r>
            <a:endParaRPr lang="en-GB" sz="1400" b="1" dirty="0">
              <a:latin typeface="Arial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538003" y="1155637"/>
            <a:ext cx="2145940" cy="52310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/>
          <a:lstStyle/>
          <a:p>
            <a:pPr algn="ctr" defTabSz="995363"/>
            <a:r>
              <a:rPr lang="en-GB" sz="1400" b="1" dirty="0" smtClean="0">
                <a:latin typeface="Arial" pitchFamily="34" charset="0"/>
              </a:rPr>
              <a:t>neural networks</a:t>
            </a:r>
            <a:endParaRPr lang="en-GB" sz="1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Patentability requirements 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72578" y="915988"/>
            <a:ext cx="2160235" cy="38163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540000" tIns="36000" rIns="72000" bIns="36000" anchor="ctr"/>
          <a:lstStyle/>
          <a:p>
            <a:pPr defTabSz="995363">
              <a:spcAft>
                <a:spcPct val="0"/>
              </a:spcAft>
              <a:defRPr/>
            </a:pPr>
            <a:r>
              <a:rPr lang="en-GB" sz="1600" b="1" kern="0" dirty="0">
                <a:latin typeface="Arial" pitchFamily="34" charset="0"/>
              </a:rPr>
              <a:t>P</a:t>
            </a:r>
            <a:r>
              <a:rPr lang="en-GB" sz="1600" b="1" kern="0" dirty="0" smtClean="0">
                <a:latin typeface="Arial" pitchFamily="34" charset="0"/>
              </a:rPr>
              <a:t>atentability of AI and ML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2" y="1010372"/>
            <a:ext cx="1754557" cy="112213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lvl="0" defTabSz="995363">
              <a:spcAft>
                <a:spcPct val="0"/>
              </a:spcAft>
              <a:defRPr/>
            </a:pPr>
            <a:r>
              <a:rPr lang="en-GB" sz="1600" b="1" kern="0" dirty="0" smtClean="0">
                <a:solidFill>
                  <a:schemeClr val="bg1"/>
                </a:solidFill>
                <a:latin typeface="Arial" pitchFamily="34" charset="0"/>
              </a:rPr>
              <a:t>Art. 52(1) EPC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84213" y="2263097"/>
            <a:ext cx="1754557" cy="112213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defTabSz="995363">
              <a:spcAft>
                <a:spcPct val="0"/>
              </a:spcAft>
              <a:defRPr/>
            </a:pPr>
            <a:r>
              <a:rPr lang="en-GB" sz="1600" b="1" kern="0" dirty="0">
                <a:solidFill>
                  <a:schemeClr val="bg1"/>
                </a:solidFill>
                <a:latin typeface="Arial" pitchFamily="34" charset="0"/>
              </a:rPr>
              <a:t>Art. </a:t>
            </a:r>
            <a:r>
              <a:rPr lang="en-GB" sz="1600" b="1" kern="0" dirty="0" smtClean="0">
                <a:solidFill>
                  <a:schemeClr val="bg1"/>
                </a:solidFill>
                <a:latin typeface="Arial" pitchFamily="34" charset="0"/>
              </a:rPr>
              <a:t>52(2</a:t>
            </a:r>
            <a:r>
              <a:rPr lang="en-GB" sz="1600" b="1" kern="0" dirty="0">
                <a:solidFill>
                  <a:schemeClr val="bg1"/>
                </a:solidFill>
                <a:latin typeface="Arial" pitchFamily="34" charset="0"/>
              </a:rPr>
              <a:t>) </a:t>
            </a:r>
            <a:r>
              <a:rPr lang="en-GB" sz="1600" b="1" kern="0" dirty="0" smtClean="0">
                <a:solidFill>
                  <a:schemeClr val="bg1"/>
                </a:solidFill>
                <a:latin typeface="Arial" pitchFamily="34" charset="0"/>
              </a:rPr>
              <a:t>and (3</a:t>
            </a:r>
            <a:r>
              <a:rPr lang="en-GB" sz="1600" b="1" kern="0" dirty="0">
                <a:solidFill>
                  <a:schemeClr val="bg1"/>
                </a:solidFill>
                <a:latin typeface="Arial" pitchFamily="34" charset="0"/>
              </a:rPr>
              <a:t>) </a:t>
            </a:r>
            <a:r>
              <a:rPr lang="en-GB" sz="1600" b="1" kern="0" dirty="0" smtClean="0">
                <a:solidFill>
                  <a:schemeClr val="bg1"/>
                </a:solidFill>
                <a:latin typeface="Arial" pitchFamily="34" charset="0"/>
              </a:rPr>
              <a:t>EPC</a:t>
            </a:r>
            <a:endParaRPr lang="en-GB" sz="1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684213" y="3515822"/>
            <a:ext cx="1754557" cy="112213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lvl="0" defTabSz="995363">
              <a:spcAft>
                <a:spcPct val="0"/>
              </a:spcAft>
              <a:defRPr/>
            </a:pPr>
            <a:r>
              <a:rPr lang="en-GB" sz="1600" b="1" kern="0" dirty="0" smtClean="0">
                <a:solidFill>
                  <a:schemeClr val="bg1"/>
                </a:solidFill>
                <a:latin typeface="Arial" pitchFamily="34" charset="0"/>
              </a:rPr>
              <a:t>Art. 54 and 56 EPC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77022" y="1010373"/>
            <a:ext cx="4197158" cy="1122133"/>
          </a:xfrm>
          <a:prstGeom prst="homePlate">
            <a:avLst>
              <a:gd name="adj" fmla="val 17610"/>
            </a:avLst>
          </a:prstGeom>
          <a:solidFill>
            <a:srgbClr val="FFFF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72000" rIns="108000" bIns="72000" anchor="ctr" anchorCtr="0"/>
          <a:lstStyle/>
          <a:p>
            <a:pPr marL="179388" indent="-179388">
              <a:spcBef>
                <a:spcPts val="600"/>
              </a:spcBef>
              <a:buSzPct val="80000"/>
              <a:buFont typeface="Wingdings" pitchFamily="2" charset="2"/>
              <a:buChar char="§"/>
              <a:defRPr/>
            </a:pPr>
            <a:r>
              <a:rPr lang="en-GB" sz="1400" kern="0" dirty="0" smtClean="0">
                <a:latin typeface="Arial" pitchFamily="34" charset="0"/>
              </a:rPr>
              <a:t>Inventions in all fields of technology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</a:endParaRPr>
          </a:p>
          <a:p>
            <a:pPr marL="179388" indent="-179388">
              <a:spcBef>
                <a:spcPts val="600"/>
              </a:spcBef>
              <a:buSzPct val="80000"/>
              <a:buFont typeface="Wingdings" pitchFamily="2" charset="2"/>
              <a:buChar char="§"/>
              <a:defRPr/>
            </a:pPr>
            <a:r>
              <a:rPr lang="en-GB" sz="1400" kern="0" dirty="0" smtClean="0">
                <a:latin typeface="Arial" pitchFamily="34" charset="0"/>
              </a:rPr>
              <a:t>New</a:t>
            </a:r>
          </a:p>
          <a:p>
            <a:pPr marL="179388" indent="-179388">
              <a:spcBef>
                <a:spcPts val="600"/>
              </a:spcBef>
              <a:buSzPct val="80000"/>
              <a:buFont typeface="Wingdings" pitchFamily="2" charset="2"/>
              <a:buChar char="§"/>
              <a:defRPr/>
            </a:pPr>
            <a:r>
              <a:rPr lang="en-GB" sz="1400" kern="0" dirty="0">
                <a:latin typeface="Arial" pitchFamily="34" charset="0"/>
              </a:rPr>
              <a:t>I</a:t>
            </a:r>
            <a:r>
              <a:rPr lang="en-GB" sz="1400" kern="0" dirty="0" smtClean="0">
                <a:latin typeface="Arial" pitchFamily="34" charset="0"/>
              </a:rPr>
              <a:t>nventive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77022" y="2263097"/>
            <a:ext cx="4197158" cy="1122133"/>
          </a:xfrm>
          <a:prstGeom prst="homePlate">
            <a:avLst>
              <a:gd name="adj" fmla="val 17610"/>
            </a:avLst>
          </a:prstGeom>
          <a:solidFill>
            <a:srgbClr val="FFFF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72000" rIns="108000" bIns="72000" anchor="ctr" anchorCtr="0"/>
          <a:lstStyle/>
          <a:p>
            <a:pPr marL="179388" indent="-179388">
              <a:spcBef>
                <a:spcPts val="600"/>
              </a:spcBef>
              <a:buSzPct val="80000"/>
              <a:buFont typeface="Wingdings" pitchFamily="2" charset="2"/>
              <a:buChar char="§"/>
              <a:defRPr/>
            </a:pPr>
            <a:r>
              <a:rPr lang="en-GB" sz="1400" kern="0" dirty="0" smtClean="0">
                <a:latin typeface="Arial" pitchFamily="34" charset="0"/>
              </a:rPr>
              <a:t>Mathematical methods, schemes, rules and methods for performing mental acts etc. are not regarded as inventions </a:t>
            </a:r>
          </a:p>
          <a:p>
            <a:pPr marL="636588" lvl="1" indent="-179388">
              <a:spcBef>
                <a:spcPts val="600"/>
              </a:spcBef>
              <a:buSzPct val="80000"/>
              <a:buFont typeface="Wingdings" pitchFamily="2" charset="2"/>
              <a:buChar char="§"/>
              <a:defRPr/>
            </a:pPr>
            <a:r>
              <a:rPr lang="en-GB" sz="1400" kern="0" dirty="0" smtClean="0">
                <a:latin typeface="Arial" pitchFamily="34" charset="0"/>
              </a:rPr>
              <a:t>if claimed as such in the application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77022" y="3515822"/>
            <a:ext cx="4197158" cy="1122133"/>
          </a:xfrm>
          <a:prstGeom prst="homePlate">
            <a:avLst>
              <a:gd name="adj" fmla="val 17610"/>
            </a:avLst>
          </a:prstGeom>
          <a:solidFill>
            <a:srgbClr val="FFFF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72000" rIns="108000" bIns="72000" anchor="ctr" anchorCtr="0"/>
          <a:lstStyle/>
          <a:p>
            <a:pPr marL="179388" indent="-179388">
              <a:spcBef>
                <a:spcPts val="600"/>
              </a:spcBef>
              <a:buSzPct val="80000"/>
              <a:buFont typeface="Wingdings" pitchFamily="2" charset="2"/>
              <a:buChar char="§"/>
              <a:defRPr/>
            </a:pPr>
            <a:r>
              <a:rPr lang="en-GB" sz="1400" kern="0" dirty="0" smtClean="0">
                <a:solidFill>
                  <a:srgbClr val="3B464D"/>
                </a:solidFill>
              </a:rPr>
              <a:t>All </a:t>
            </a:r>
            <a:r>
              <a:rPr lang="en-GB" sz="1400" kern="0" dirty="0">
                <a:solidFill>
                  <a:srgbClr val="3B464D"/>
                </a:solidFill>
              </a:rPr>
              <a:t>features contributing to the technical character </a:t>
            </a:r>
            <a:r>
              <a:rPr lang="en-GB" sz="1400" kern="0" dirty="0" smtClean="0">
                <a:solidFill>
                  <a:srgbClr val="3B464D"/>
                </a:solidFill>
              </a:rPr>
              <a:t>are taken into </a:t>
            </a:r>
            <a:r>
              <a:rPr lang="en-GB" sz="1400" kern="0" dirty="0">
                <a:solidFill>
                  <a:srgbClr val="3B464D"/>
                </a:solidFill>
              </a:rPr>
              <a:t>account for </a:t>
            </a:r>
            <a:r>
              <a:rPr lang="en-GB" sz="1400" kern="0" dirty="0" smtClean="0">
                <a:solidFill>
                  <a:srgbClr val="3B464D"/>
                </a:solidFill>
              </a:rPr>
              <a:t>the assessment </a:t>
            </a:r>
            <a:r>
              <a:rPr lang="en-GB" sz="1400" kern="0" dirty="0">
                <a:solidFill>
                  <a:srgbClr val="3B464D"/>
                </a:solidFill>
              </a:rPr>
              <a:t>of inventive </a:t>
            </a:r>
            <a:r>
              <a:rPr lang="en-GB" sz="1400" kern="0" dirty="0" smtClean="0">
                <a:solidFill>
                  <a:srgbClr val="3B464D"/>
                </a:solidFill>
              </a:rPr>
              <a:t>step of an invention in the field of AI and ML </a:t>
            </a:r>
            <a:endParaRPr lang="en-GB" sz="1400" kern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sz="2000" dirty="0" smtClean="0">
                <a:solidFill>
                  <a:srgbClr val="404955"/>
                </a:solidFill>
              </a:rPr>
              <a:t>athematical methods cannot be</a:t>
            </a:r>
            <a:r>
              <a:rPr lang="en-GB" sz="2000" dirty="0">
                <a:solidFill>
                  <a:srgbClr val="404955"/>
                </a:solidFill>
              </a:rPr>
              <a:t/>
            </a:r>
            <a:br>
              <a:rPr lang="en-GB" sz="2000" dirty="0">
                <a:solidFill>
                  <a:srgbClr val="404955"/>
                </a:solidFill>
              </a:rPr>
            </a:br>
            <a:r>
              <a:rPr lang="en-GB" sz="2000" dirty="0" smtClean="0">
                <a:solidFill>
                  <a:srgbClr val="404955"/>
                </a:solidFill>
              </a:rPr>
              <a:t>patented "</a:t>
            </a:r>
            <a:r>
              <a:rPr lang="en-GB" sz="2000" dirty="0" smtClean="0">
                <a:solidFill>
                  <a:srgbClr val="BE0F05"/>
                </a:solidFill>
              </a:rPr>
              <a:t>as </a:t>
            </a:r>
            <a:r>
              <a:rPr lang="en-GB" sz="2000" dirty="0">
                <a:solidFill>
                  <a:srgbClr val="BE0F05"/>
                </a:solidFill>
              </a:rPr>
              <a:t>such</a:t>
            </a:r>
            <a:r>
              <a:rPr lang="en-GB" sz="2000" dirty="0" smtClean="0">
                <a:solidFill>
                  <a:srgbClr val="404955"/>
                </a:solidFill>
              </a:rPr>
              <a:t>"</a:t>
            </a:r>
          </a:p>
          <a:p>
            <a:endParaRPr lang="en-GB" sz="2000" dirty="0"/>
          </a:p>
          <a:p>
            <a:pPr marL="215900" indent="-215900"/>
            <a:r>
              <a:rPr lang="en-GB" dirty="0" smtClean="0"/>
              <a:t>T</a:t>
            </a:r>
            <a:r>
              <a:rPr lang="en-GB" sz="2000" dirty="0" smtClean="0">
                <a:solidFill>
                  <a:srgbClr val="404955"/>
                </a:solidFill>
              </a:rPr>
              <a:t>wo short words which have generated</a:t>
            </a:r>
          </a:p>
          <a:p>
            <a:pPr marL="176213" indent="-176213">
              <a:buNone/>
              <a:tabLst>
                <a:tab pos="182563" algn="l"/>
              </a:tabLst>
            </a:pPr>
            <a:r>
              <a:rPr lang="en-GB" dirty="0" smtClean="0"/>
              <a:t>	 a large body of case law and extensive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en-GB" dirty="0" smtClean="0"/>
              <a:t>	 amendments to the Guidelines</a:t>
            </a:r>
          </a:p>
          <a:p>
            <a:pPr marL="0" indent="0">
              <a:buNone/>
              <a:tabLst>
                <a:tab pos="182563" algn="l"/>
              </a:tabLst>
            </a:pPr>
            <a:endParaRPr lang="de-DE" dirty="0"/>
          </a:p>
          <a:p>
            <a:pPr>
              <a:tabLst>
                <a:tab pos="182563" algn="l"/>
              </a:tabLst>
            </a:pPr>
            <a:r>
              <a:rPr lang="en-GB" dirty="0"/>
              <a:t>B</a:t>
            </a:r>
            <a:r>
              <a:rPr lang="en-GB" sz="2000" dirty="0" smtClean="0">
                <a:solidFill>
                  <a:srgbClr val="404955"/>
                </a:solidFill>
              </a:rPr>
              <a:t>ut which have resulted in a stable                                                    </a:t>
            </a:r>
            <a:r>
              <a:rPr lang="en-GB" dirty="0" smtClean="0"/>
              <a:t>European approach</a:t>
            </a:r>
            <a:endParaRPr lang="en-GB" sz="2000" dirty="0">
              <a:solidFill>
                <a:srgbClr val="4049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7958698" y="4946947"/>
            <a:ext cx="579065" cy="172800"/>
          </a:xfrm>
        </p:spPr>
        <p:txBody>
          <a:bodyPr/>
          <a:lstStyle/>
          <a:p>
            <a:fld id="{9DF67F17-3E1A-4193-A15F-15F53DD43041}" type="slidenum">
              <a:rPr lang="en-GB" smtClean="0">
                <a:solidFill>
                  <a:srgbClr val="3B464D"/>
                </a:solidFill>
              </a:rPr>
              <a:pPr/>
              <a:t>7</a:t>
            </a:fld>
            <a:endParaRPr lang="en-GB" dirty="0">
              <a:solidFill>
                <a:srgbClr val="3B464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8104" y="987574"/>
            <a:ext cx="3009099" cy="3620426"/>
            <a:chOff x="5508104" y="1059582"/>
            <a:chExt cx="3009099" cy="3620426"/>
          </a:xfrm>
        </p:grpSpPr>
        <p:pic>
          <p:nvPicPr>
            <p:cNvPr id="9" name="Grafik 8">
              <a:extLst>
                <a:ext uri="{FF2B5EF4-FFF2-40B4-BE49-F238E27FC236}">
                  <a16:creationId xmlns="" xmlns:a16="http://schemas.microsoft.com/office/drawing/2014/main" id="{74B0C2B1-ED54-4B9A-B748-3E9D2CD76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104" y="1059582"/>
              <a:ext cx="3009099" cy="3620426"/>
            </a:xfrm>
            <a:prstGeom prst="rect">
              <a:avLst/>
            </a:prstGeom>
          </p:spPr>
        </p:pic>
        <p:cxnSp>
          <p:nvCxnSpPr>
            <p:cNvPr id="16" name="Gerader Verbinder 15">
              <a:extLst>
                <a:ext uri="{FF2B5EF4-FFF2-40B4-BE49-F238E27FC236}">
                  <a16:creationId xmlns="" xmlns:a16="http://schemas.microsoft.com/office/drawing/2014/main" id="{16EA9CB1-CF93-45B8-84A5-114DEB90A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3434" y="4176494"/>
              <a:ext cx="342902" cy="94022"/>
            </a:xfrm>
            <a:prstGeom prst="line">
              <a:avLst/>
            </a:prstGeom>
            <a:ln w="381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0" y="268288"/>
            <a:ext cx="7846637" cy="404906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defTabSz="914217">
              <a:spcBef>
                <a:spcPct val="0"/>
              </a:spcBef>
            </a:pPr>
            <a:r>
              <a:rPr lang="en-GB" dirty="0"/>
              <a:t>Patents for </a:t>
            </a:r>
            <a:r>
              <a:rPr lang="en-GB" dirty="0" smtClean="0"/>
              <a:t>AI under </a:t>
            </a:r>
            <a:r>
              <a:rPr lang="en-GB" dirty="0"/>
              <a:t>the EPC?</a:t>
            </a:r>
          </a:p>
        </p:txBody>
      </p:sp>
    </p:spTree>
    <p:extLst>
      <p:ext uri="{BB962C8B-B14F-4D97-AF65-F5344CB8AC3E}">
        <p14:creationId xmlns:p14="http://schemas.microsoft.com/office/powerpoint/2010/main" val="31895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Exceptions to the exclusions from patentability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As with CII</a:t>
            </a:r>
            <a:r>
              <a:rPr lang="en-GB" dirty="0"/>
              <a:t>, patents on AI </a:t>
            </a:r>
            <a:r>
              <a:rPr lang="en-GB" dirty="0" smtClean="0"/>
              <a:t>and ML may </a:t>
            </a:r>
            <a:r>
              <a:rPr lang="en-GB" dirty="0"/>
              <a:t>be granted if the invention </a:t>
            </a:r>
            <a:r>
              <a:rPr lang="en-GB" dirty="0" smtClean="0"/>
              <a:t>is</a:t>
            </a:r>
          </a:p>
          <a:p>
            <a:endParaRPr lang="en-GB" dirty="0"/>
          </a:p>
          <a:p>
            <a:pPr lvl="1"/>
            <a:r>
              <a:rPr lang="en-GB" dirty="0" smtClean="0"/>
              <a:t>not purely an abstract or intellectual concept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implemented by using </a:t>
            </a:r>
            <a:r>
              <a:rPr lang="en-GB" dirty="0"/>
              <a:t>a computer, </a:t>
            </a:r>
            <a:r>
              <a:rPr lang="en-GB" dirty="0" smtClean="0"/>
              <a:t>computer network </a:t>
            </a:r>
            <a:r>
              <a:rPr lang="en-GB" dirty="0"/>
              <a:t>or other </a:t>
            </a:r>
            <a:r>
              <a:rPr lang="en-GB" dirty="0" smtClean="0"/>
              <a:t>programmable apparatus with technical effect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of </a:t>
            </a:r>
            <a:r>
              <a:rPr lang="en-GB" dirty="0"/>
              <a:t>a technical </a:t>
            </a:r>
            <a:r>
              <a:rPr lang="en-GB" dirty="0" smtClean="0"/>
              <a:t>character</a:t>
            </a:r>
            <a:br>
              <a:rPr lang="en-GB" dirty="0" smtClean="0"/>
            </a:br>
            <a:endParaRPr lang="en-GB" dirty="0" smtClean="0"/>
          </a:p>
          <a:p>
            <a:pPr marL="215936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0CD7D8-6F73-4581-949B-10F930F603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Clarity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 claim drafting and the description of the matter for which protection is sought care should be taken regarding the terms used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ommon understanding of specific terminology cannot always be assumed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/>
              <a:t>Sufficiency of disclosure 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n invention has to be described </a:t>
            </a:r>
            <a:r>
              <a:rPr lang="en-GB" dirty="0"/>
              <a:t>sufficiently </a:t>
            </a:r>
            <a:r>
              <a:rPr lang="en-GB" dirty="0" smtClean="0"/>
              <a:t>clearly </a:t>
            </a:r>
            <a:r>
              <a:rPr lang="en-GB" dirty="0"/>
              <a:t>and </a:t>
            </a:r>
            <a:r>
              <a:rPr lang="en-GB" dirty="0" smtClean="0"/>
              <a:t>completely </a:t>
            </a:r>
            <a:r>
              <a:rPr lang="en-GB" dirty="0"/>
              <a:t>to be carried out by a person skilled in the art </a:t>
            </a:r>
          </a:p>
          <a:p>
            <a:pPr lvl="1"/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88FF51-E0CB-4C45-B9EC-9219422E103C}" type="slidenum">
              <a:rPr lang="de-DE" smtClean="0"/>
              <a:t>9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 </a:t>
            </a:r>
            <a:r>
              <a:rPr lang="en-GB" smtClean="0"/>
              <a:t>– how </a:t>
            </a:r>
            <a:r>
              <a:rPr lang="en-GB" dirty="0" smtClean="0"/>
              <a:t>to describe such inventions?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9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O Paginated Template English">
  <a:themeElements>
    <a:clrScheme name="EPO colour palette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CD5"/>
        </a:solidFill>
        <a:ln>
          <a:noFill/>
        </a:ln>
      </a:spPr>
      <a:bodyPr rtlCol="0" anchor="ctr"/>
      <a:lstStyle>
        <a:defPPr algn="ctr">
          <a:defRPr sz="1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marL="0" indent="0">
          <a:lnSpc>
            <a:spcPct val="100000"/>
          </a:lnSpc>
          <a:spcAft>
            <a:spcPts val="300"/>
          </a:spcAft>
          <a:buNone/>
          <a:defRPr sz="1200" b="1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PO Template German.potx" id="{DA80B3F9-6BE6-495E-953C-2271A08F7B68}" vid="{25762C69-4921-4855-B156-EB4943BE62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563</Words>
  <Application>Microsoft Office PowerPoint</Application>
  <PresentationFormat>Bildschirmpräsentation (16:9)</PresentationFormat>
  <Paragraphs>144</Paragraphs>
  <Slides>17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EPO Paginated Template English</vt:lpstr>
      <vt:lpstr>Patentability of AI related inventions</vt:lpstr>
      <vt:lpstr>Definition of  Artificial Intelligence (AI)</vt:lpstr>
      <vt:lpstr>EPO applications in core AI</vt:lpstr>
      <vt:lpstr>PowerPoint-Präsentation</vt:lpstr>
      <vt:lpstr>What is AI – how do machines learn? </vt:lpstr>
      <vt:lpstr>Patentability requirements  </vt:lpstr>
      <vt:lpstr>PowerPoint-Präsentation</vt:lpstr>
      <vt:lpstr>Exceptions to the exclusions from patentability</vt:lpstr>
      <vt:lpstr>Key issues – how to describe such inventions?</vt:lpstr>
      <vt:lpstr>Key issues – who is the inventor?</vt:lpstr>
      <vt:lpstr>Key issues – AI and inventorship</vt:lpstr>
      <vt:lpstr>Key issues – person skilled in the art </vt:lpstr>
      <vt:lpstr>Is there a need to adapt the definition of a skilled person?    </vt:lpstr>
      <vt:lpstr>PowerPoint-Präsentation</vt:lpstr>
      <vt:lpstr>EPO Conference “Patenting AI” - 30 May 2018, Munich     </vt:lpstr>
      <vt:lpstr>EPO Conference “Patenting AI” – main issues</vt:lpstr>
      <vt:lpstr>PowerPoint-Präsentation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EPO template?</dc:title>
  <dc:creator>Thums Doris</dc:creator>
  <cp:lastModifiedBy>Döpke, Martin</cp:lastModifiedBy>
  <cp:revision>115</cp:revision>
  <cp:lastPrinted>2018-05-29T13:45:39Z</cp:lastPrinted>
  <dcterms:created xsi:type="dcterms:W3CDTF">2018-04-24T12:56:35Z</dcterms:created>
  <dcterms:modified xsi:type="dcterms:W3CDTF">2018-06-05T17:02:37Z</dcterms:modified>
</cp:coreProperties>
</file>