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0" r:id="rId2"/>
    <p:sldId id="563" r:id="rId3"/>
    <p:sldId id="564" r:id="rId4"/>
    <p:sldId id="565" r:id="rId5"/>
    <p:sldId id="566" r:id="rId6"/>
    <p:sldId id="567" r:id="rId7"/>
    <p:sldId id="562" r:id="rId8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4025" indent="3175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09638" indent="4763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65250" indent="635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0863" indent="7938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2" userDrawn="1">
          <p15:clr>
            <a:srgbClr val="A4A3A4"/>
          </p15:clr>
        </p15:guide>
        <p15:guide id="2" pos="2157" userDrawn="1">
          <p15:clr>
            <a:srgbClr val="A4A3A4"/>
          </p15:clr>
        </p15:guide>
        <p15:guide id="3" orient="horz" pos="3125" userDrawn="1">
          <p15:clr>
            <a:srgbClr val="A4A3A4"/>
          </p15:clr>
        </p15:guide>
        <p15:guide id="4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CC00"/>
    <a:srgbClr val="FF6600"/>
    <a:srgbClr val="F89B34"/>
    <a:srgbClr val="CC6600"/>
    <a:srgbClr val="065DEA"/>
    <a:srgbClr val="FFCC99"/>
    <a:srgbClr val="66FFFF"/>
    <a:srgbClr val="FFAFAF"/>
    <a:srgbClr val="BBD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5" autoAdjust="0"/>
    <p:restoredTop sz="94628" autoAdjust="0"/>
  </p:normalViewPr>
  <p:slideViewPr>
    <p:cSldViewPr>
      <p:cViewPr varScale="1">
        <p:scale>
          <a:sx n="80" d="100"/>
          <a:sy n="80" d="100"/>
        </p:scale>
        <p:origin x="27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410"/>
    </p:cViewPr>
  </p:sorterViewPr>
  <p:notesViewPr>
    <p:cSldViewPr>
      <p:cViewPr varScale="1">
        <p:scale>
          <a:sx n="64" d="100"/>
          <a:sy n="64" d="100"/>
        </p:scale>
        <p:origin x="-1924" y="-92"/>
      </p:cViewPr>
      <p:guideLst>
        <p:guide orient="horz" pos="3122"/>
        <p:guide pos="2157"/>
        <p:guide orient="horz" pos="3125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0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7032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9427032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1DA7798-DBF6-4516-A6BF-CA3ED5C95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2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0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47713"/>
            <a:ext cx="4956175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13520"/>
            <a:ext cx="5486400" cy="44661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7032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9427032"/>
            <a:ext cx="2971800" cy="498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16" tIns="46608" rIns="93216" bIns="4660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0E2B8A7-E38D-4FE7-B0CB-D9078B98A3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71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52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08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77253" algn="l" defTabSz="9108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706" algn="l" defTabSz="9108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156" algn="l" defTabSz="9108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606" algn="l" defTabSz="9108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91092" tIns="45542" rIns="91092" bIns="45542" anchor="ctr"/>
          <a:lstStyle/>
          <a:p>
            <a:pPr algn="ctr" defTabSz="455440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4140200" y="6497638"/>
            <a:ext cx="611188" cy="360362"/>
          </a:xfrm>
          <a:prstGeom prst="rect">
            <a:avLst/>
          </a:prstGeom>
          <a:solidFill>
            <a:srgbClr val="00BEFF"/>
          </a:solidFill>
          <a:ln w="9525" algn="ctr">
            <a:solidFill>
              <a:srgbClr val="00BE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0" tIns="35859" rIns="53783" bIns="45542"/>
          <a:lstStyle/>
          <a:p>
            <a:pPr defTabSz="455440">
              <a:defRPr/>
            </a:pPr>
            <a:r>
              <a:rPr lang="en-IE" sz="600" b="0" i="1">
                <a:solidFill>
                  <a:srgbClr val="FFFFFF"/>
                </a:solidFill>
              </a:rPr>
              <a:t> Research and</a:t>
            </a:r>
          </a:p>
          <a:p>
            <a:pPr defTabSz="455440">
              <a:defRPr/>
            </a:pPr>
            <a:r>
              <a:rPr lang="en-IE" sz="600" b="0" i="1">
                <a:solidFill>
                  <a:srgbClr val="FFFFFF"/>
                </a:solidFill>
              </a:rPr>
              <a:t> Innovation</a:t>
            </a:r>
            <a:endParaRPr lang="en-GB" sz="600" b="0" i="1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4144963" y="1222375"/>
            <a:ext cx="619125" cy="36513"/>
          </a:xfrm>
          <a:prstGeom prst="rect">
            <a:avLst/>
          </a:prstGeom>
          <a:solidFill>
            <a:srgbClr val="00BEFF"/>
          </a:solidFill>
          <a:ln>
            <a:noFill/>
          </a:ln>
          <a:effectLst/>
          <a:extLst/>
        </p:spPr>
        <p:txBody>
          <a:bodyPr wrap="none" lIns="91092" tIns="45542" rIns="91092" bIns="45542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31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41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FCAED3-CA7F-4F36-8E2D-2BBBD0100E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9FD4-A88F-4EF9-8312-7561F8DB7F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44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319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B633-4EB1-4C7A-89F5-1BCF01FF8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2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492406"/>
            <a:ext cx="8229600" cy="352901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5425-1109-493B-8D65-B91275C867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gradFill>
          <a:gsLst>
            <a:gs pos="100000">
              <a:srgbClr val="4A206A"/>
            </a:gs>
            <a:gs pos="0">
              <a:srgbClr val="05468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31" y="1796234"/>
            <a:ext cx="8435712" cy="2481803"/>
          </a:xfrm>
        </p:spPr>
        <p:txBody>
          <a:bodyPr/>
          <a:lstStyle>
            <a:lvl1pPr algn="ctr">
              <a:defRPr sz="4400">
                <a:solidFill>
                  <a:srgbClr val="FFD62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24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39851"/>
            <a:ext cx="8640960" cy="648990"/>
          </a:xfrm>
        </p:spPr>
        <p:txBody>
          <a:bodyPr/>
          <a:lstStyle>
            <a:lvl1pPr algn="ctr">
              <a:defRPr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032447"/>
          </a:xfrm>
        </p:spPr>
        <p:txBody>
          <a:bodyPr/>
          <a:lstStyle>
            <a:lvl1pPr marL="342900" indent="-342900">
              <a:buClr>
                <a:srgbClr val="002060"/>
              </a:buClr>
              <a:buFont typeface="Arial" panose="020B0604020202020204" pitchFamily="34" charset="0"/>
              <a:buChar char="•"/>
              <a:defRPr sz="28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96975" indent="-285750">
              <a:buFont typeface="Arial" panose="020B0604020202020204" pitchFamily="34" charset="0"/>
              <a:buChar char="•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440" indent="0">
              <a:buNone/>
              <a:defRPr sz="1800"/>
            </a:lvl2pPr>
            <a:lvl3pPr marL="910899" indent="0">
              <a:buNone/>
              <a:defRPr sz="1600"/>
            </a:lvl3pPr>
            <a:lvl4pPr marL="1366353" indent="0">
              <a:buNone/>
              <a:defRPr sz="1400"/>
            </a:lvl4pPr>
            <a:lvl5pPr marL="1821803" indent="0">
              <a:buNone/>
              <a:defRPr sz="1400"/>
            </a:lvl5pPr>
            <a:lvl6pPr marL="2277253" indent="0">
              <a:buNone/>
              <a:defRPr sz="1400"/>
            </a:lvl6pPr>
            <a:lvl7pPr marL="2732706" indent="0">
              <a:buNone/>
              <a:defRPr sz="1400"/>
            </a:lvl7pPr>
            <a:lvl8pPr marL="3188156" indent="0">
              <a:buNone/>
              <a:defRPr sz="1400"/>
            </a:lvl8pPr>
            <a:lvl9pPr marL="36436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75D20-6CAA-48ED-90EF-682AA61359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492406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406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8A41C-F047-4422-88EC-DB09DB4AF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40" indent="0">
              <a:buNone/>
              <a:defRPr sz="2000" b="1"/>
            </a:lvl2pPr>
            <a:lvl3pPr marL="910899" indent="0">
              <a:buNone/>
              <a:defRPr sz="1800" b="1"/>
            </a:lvl3pPr>
            <a:lvl4pPr marL="1366353" indent="0">
              <a:buNone/>
              <a:defRPr sz="1600" b="1"/>
            </a:lvl4pPr>
            <a:lvl5pPr marL="1821803" indent="0">
              <a:buNone/>
              <a:defRPr sz="1600" b="1"/>
            </a:lvl5pPr>
            <a:lvl6pPr marL="2277253" indent="0">
              <a:buNone/>
              <a:defRPr sz="1600" b="1"/>
            </a:lvl6pPr>
            <a:lvl7pPr marL="2732706" indent="0">
              <a:buNone/>
              <a:defRPr sz="1600" b="1"/>
            </a:lvl7pPr>
            <a:lvl8pPr marL="3188156" indent="0">
              <a:buNone/>
              <a:defRPr sz="1600" b="1"/>
            </a:lvl8pPr>
            <a:lvl9pPr marL="364360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40" indent="0">
              <a:buNone/>
              <a:defRPr sz="2000" b="1"/>
            </a:lvl2pPr>
            <a:lvl3pPr marL="910899" indent="0">
              <a:buNone/>
              <a:defRPr sz="1800" b="1"/>
            </a:lvl3pPr>
            <a:lvl4pPr marL="1366353" indent="0">
              <a:buNone/>
              <a:defRPr sz="1600" b="1"/>
            </a:lvl4pPr>
            <a:lvl5pPr marL="1821803" indent="0">
              <a:buNone/>
              <a:defRPr sz="1600" b="1"/>
            </a:lvl5pPr>
            <a:lvl6pPr marL="2277253" indent="0">
              <a:buNone/>
              <a:defRPr sz="1600" b="1"/>
            </a:lvl6pPr>
            <a:lvl7pPr marL="2732706" indent="0">
              <a:buNone/>
              <a:defRPr sz="1600" b="1"/>
            </a:lvl7pPr>
            <a:lvl8pPr marL="3188156" indent="0">
              <a:buNone/>
              <a:defRPr sz="1600" b="1"/>
            </a:lvl8pPr>
            <a:lvl9pPr marL="364360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26DB-E7D6-4F90-B685-5BA292006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31564-60C9-4B81-8210-C813A35FC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84783-78C6-4043-B132-77913BB20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3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3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440" indent="0">
              <a:buNone/>
              <a:defRPr sz="1200"/>
            </a:lvl2pPr>
            <a:lvl3pPr marL="910899" indent="0">
              <a:buNone/>
              <a:defRPr sz="1000"/>
            </a:lvl3pPr>
            <a:lvl4pPr marL="1366353" indent="0">
              <a:buNone/>
              <a:defRPr sz="900"/>
            </a:lvl4pPr>
            <a:lvl5pPr marL="1821803" indent="0">
              <a:buNone/>
              <a:defRPr sz="900"/>
            </a:lvl5pPr>
            <a:lvl6pPr marL="2277253" indent="0">
              <a:buNone/>
              <a:defRPr sz="900"/>
            </a:lvl6pPr>
            <a:lvl7pPr marL="2732706" indent="0">
              <a:buNone/>
              <a:defRPr sz="900"/>
            </a:lvl7pPr>
            <a:lvl8pPr marL="3188156" indent="0">
              <a:buNone/>
              <a:defRPr sz="900"/>
            </a:lvl8pPr>
            <a:lvl9pPr marL="36436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C5EF-ACF7-4775-B0E8-147E91D3FB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440" indent="0">
              <a:buNone/>
              <a:defRPr sz="2800"/>
            </a:lvl2pPr>
            <a:lvl3pPr marL="910899" indent="0">
              <a:buNone/>
              <a:defRPr sz="2400"/>
            </a:lvl3pPr>
            <a:lvl4pPr marL="1366353" indent="0">
              <a:buNone/>
              <a:defRPr sz="2000"/>
            </a:lvl4pPr>
            <a:lvl5pPr marL="1821803" indent="0">
              <a:buNone/>
              <a:defRPr sz="2000"/>
            </a:lvl5pPr>
            <a:lvl6pPr marL="2277253" indent="0">
              <a:buNone/>
              <a:defRPr sz="2000"/>
            </a:lvl6pPr>
            <a:lvl7pPr marL="2732706" indent="0">
              <a:buNone/>
              <a:defRPr sz="2000"/>
            </a:lvl7pPr>
            <a:lvl8pPr marL="3188156" indent="0">
              <a:buNone/>
              <a:defRPr sz="2000"/>
            </a:lvl8pPr>
            <a:lvl9pPr marL="3643606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440" indent="0">
              <a:buNone/>
              <a:defRPr sz="1200"/>
            </a:lvl2pPr>
            <a:lvl3pPr marL="910899" indent="0">
              <a:buNone/>
              <a:defRPr sz="1000"/>
            </a:lvl3pPr>
            <a:lvl4pPr marL="1366353" indent="0">
              <a:buNone/>
              <a:defRPr sz="900"/>
            </a:lvl4pPr>
            <a:lvl5pPr marL="1821803" indent="0">
              <a:buNone/>
              <a:defRPr sz="900"/>
            </a:lvl5pPr>
            <a:lvl6pPr marL="2277253" indent="0">
              <a:buNone/>
              <a:defRPr sz="900"/>
            </a:lvl6pPr>
            <a:lvl7pPr marL="2732706" indent="0">
              <a:buNone/>
              <a:defRPr sz="900"/>
            </a:lvl7pPr>
            <a:lvl8pPr marL="3188156" indent="0">
              <a:buNone/>
              <a:defRPr sz="900"/>
            </a:lvl8pPr>
            <a:lvl9pPr marL="36436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A6E6F-2BE1-4BEC-B4D3-69F1AF1A56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92" tIns="45542" rIns="91092" bIns="455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92" tIns="45542" rIns="91092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092" tIns="45542" rIns="91092" bIns="45542" anchor="ctr"/>
          <a:lstStyle/>
          <a:p>
            <a:pPr algn="ctr" defTabSz="4554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4144963" y="1222375"/>
            <a:ext cx="619125" cy="36513"/>
          </a:xfrm>
          <a:prstGeom prst="rect">
            <a:avLst/>
          </a:prstGeom>
          <a:solidFill>
            <a:srgbClr val="00BEFF"/>
          </a:solidFill>
          <a:ln>
            <a:noFill/>
          </a:ln>
          <a:effectLst/>
          <a:extLst/>
        </p:spPr>
        <p:txBody>
          <a:bodyPr wrap="none" lIns="91092" tIns="45542" rIns="91092" bIns="45542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marL="357188" indent="-357188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7188" indent="-357188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7188" indent="-357188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7188" indent="-357188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7188" indent="-357188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285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68306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23754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79201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38238" indent="-227013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593850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4946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04979" indent="-2277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60431" indent="-2277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15881" indent="-2277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71330" indent="-2277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40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899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353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803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253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706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156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606" algn="l" defTabSz="910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7377" y="1534879"/>
            <a:ext cx="8989247" cy="290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 anchor="ctr"/>
          <a:lstStyle/>
          <a:p>
            <a:pPr algn="ctr" defTabSz="914179" eaLnBrk="0" hangingPunct="0">
              <a:spcBef>
                <a:spcPts val="0"/>
              </a:spcBef>
              <a:spcAft>
                <a:spcPts val="1200"/>
              </a:spcAft>
            </a:pPr>
            <a:r>
              <a:rPr lang="fr-BE" sz="3200" dirty="0" smtClean="0">
                <a:latin typeface="Tahoma" pitchFamily="34" charset="0"/>
                <a:cs typeface="Tahoma" pitchFamily="34" charset="0"/>
              </a:rPr>
              <a:t>IPR-</a:t>
            </a:r>
            <a:r>
              <a:rPr lang="fr-BE" sz="3200" dirty="0" err="1" smtClean="0">
                <a:latin typeface="Tahoma" pitchFamily="34" charset="0"/>
                <a:cs typeface="Tahoma" pitchFamily="34" charset="0"/>
              </a:rPr>
              <a:t>related</a:t>
            </a:r>
            <a:r>
              <a:rPr lang="fr-BE" sz="3200" dirty="0" smtClean="0">
                <a:latin typeface="Tahoma" pitchFamily="34" charset="0"/>
                <a:cs typeface="Tahoma" pitchFamily="34" charset="0"/>
              </a:rPr>
              <a:t> issues</a:t>
            </a:r>
            <a:br>
              <a:rPr lang="fr-BE" sz="3200" dirty="0" smtClean="0">
                <a:latin typeface="Tahoma" pitchFamily="34" charset="0"/>
                <a:cs typeface="Tahoma" pitchFamily="34" charset="0"/>
              </a:rPr>
            </a:br>
            <a:r>
              <a:rPr lang="fr-BE" sz="3200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fr-BE" sz="3200" dirty="0" err="1" smtClean="0">
                <a:latin typeface="Tahoma" pitchFamily="34" charset="0"/>
                <a:cs typeface="Tahoma" pitchFamily="34" charset="0"/>
              </a:rPr>
              <a:t>artificial</a:t>
            </a:r>
            <a:r>
              <a:rPr lang="fr-BE" sz="3200" dirty="0" smtClean="0">
                <a:latin typeface="Tahoma" pitchFamily="34" charset="0"/>
                <a:cs typeface="Tahoma" pitchFamily="34" charset="0"/>
              </a:rPr>
              <a:t> intelligence</a:t>
            </a:r>
            <a:endParaRPr lang="en-GB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77377" y="4797152"/>
            <a:ext cx="898924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BE" sz="2500" b="0" dirty="0" smtClean="0">
                <a:solidFill>
                  <a:srgbClr val="EFE8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Denis DAMBOIS</a:t>
            </a:r>
            <a:br>
              <a:rPr lang="fr-BE" sz="2500" b="0" dirty="0" smtClean="0">
                <a:solidFill>
                  <a:srgbClr val="EFE8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BE" sz="1600" b="0" dirty="0" smtClean="0">
              <a:solidFill>
                <a:srgbClr val="EFE85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BE" sz="2500" b="0" dirty="0">
                <a:solidFill>
                  <a:srgbClr val="F89B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DG GROW – IPR unit (F5</a:t>
            </a:r>
            <a:r>
              <a:rPr lang="fr-BE" sz="2500" b="0" dirty="0" smtClean="0">
                <a:solidFill>
                  <a:srgbClr val="F89B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fr-BE" sz="2500" b="0" dirty="0" smtClean="0">
                <a:solidFill>
                  <a:srgbClr val="F89B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BE" sz="2500" b="0" dirty="0" err="1" smtClean="0">
                <a:solidFill>
                  <a:srgbClr val="F89B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</a:t>
            </a:r>
            <a:r>
              <a:rPr lang="fr-BE" sz="2500" b="0" dirty="0" smtClean="0">
                <a:solidFill>
                  <a:srgbClr val="F89B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Commission</a:t>
            </a:r>
            <a:endParaRPr lang="en-GB" sz="2500" b="0" dirty="0">
              <a:solidFill>
                <a:srgbClr val="F89B3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European</a:t>
            </a:r>
            <a:r>
              <a:rPr lang="fr-BE" dirty="0" smtClean="0"/>
              <a:t> Commission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7920880" cy="33843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Commission Communication </a:t>
            </a:r>
            <a:r>
              <a:rPr lang="en-US" sz="2400" b="0" dirty="0"/>
              <a:t>on ‘Artificial Intelligence for Europe’ </a:t>
            </a:r>
            <a:r>
              <a:rPr lang="en-US" sz="1800" b="0" dirty="0"/>
              <a:t>(</a:t>
            </a:r>
            <a:r>
              <a:rPr lang="en-US" sz="1800" b="0" dirty="0" smtClean="0"/>
              <a:t>COM(2018)237, </a:t>
            </a:r>
            <a:r>
              <a:rPr lang="en-US" sz="1800" b="0" dirty="0"/>
              <a:t>April 2018</a:t>
            </a:r>
            <a:r>
              <a:rPr lang="en-US" sz="1800" b="0" dirty="0" smtClean="0"/>
              <a:t>)</a:t>
            </a:r>
            <a:r>
              <a:rPr lang="en-US" sz="2400" b="0" dirty="0" smtClean="0"/>
              <a:t> stating </a:t>
            </a:r>
            <a:r>
              <a:rPr lang="en-US" sz="2400" b="0" dirty="0"/>
              <a:t>that </a:t>
            </a:r>
            <a:endParaRPr lang="en-US" sz="2400" b="0" dirty="0" smtClean="0"/>
          </a:p>
          <a:p>
            <a:pPr marL="396875" lvl="1" indent="0">
              <a:buNone/>
            </a:pPr>
            <a:r>
              <a:rPr lang="en-US" b="0" dirty="0" smtClean="0"/>
              <a:t>‘</a:t>
            </a:r>
            <a:r>
              <a:rPr lang="en-US" b="0" i="1" dirty="0"/>
              <a:t>Reflection will be needed on </a:t>
            </a:r>
            <a:r>
              <a:rPr lang="en-US" b="0" i="1" dirty="0">
                <a:solidFill>
                  <a:srgbClr val="C00000"/>
                </a:solidFill>
              </a:rPr>
              <a:t>interactions between AI and intellectual property rights</a:t>
            </a:r>
            <a:r>
              <a:rPr lang="en-US" b="0" i="1" dirty="0"/>
              <a:t>, from the perspective of both intellectual property offices and users, with a view to fostering innovation and legal certainty in a balanced way</a:t>
            </a:r>
            <a:r>
              <a:rPr lang="en-US" b="0" dirty="0" smtClean="0"/>
              <a:t>’.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48923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IPR </a:t>
            </a:r>
            <a:r>
              <a:rPr lang="fr-BE" dirty="0" err="1" smtClean="0"/>
              <a:t>regimes</a:t>
            </a:r>
            <a:r>
              <a:rPr lang="fr-BE" dirty="0" smtClean="0"/>
              <a:t> and new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53650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BE" b="0" dirty="0" smtClean="0"/>
              <a:t>IP </a:t>
            </a:r>
            <a:r>
              <a:rPr lang="fr-BE" b="0" dirty="0" err="1" smtClean="0"/>
              <a:t>law</a:t>
            </a:r>
            <a:r>
              <a:rPr lang="fr-BE" b="0" dirty="0" smtClean="0"/>
              <a:t> </a:t>
            </a:r>
            <a:r>
              <a:rPr lang="fr-BE" b="0" dirty="0" err="1" smtClean="0"/>
              <a:t>easily</a:t>
            </a:r>
            <a:r>
              <a:rPr lang="fr-BE" b="0" dirty="0" smtClean="0"/>
              <a:t> </a:t>
            </a:r>
            <a:r>
              <a:rPr lang="fr-BE" b="0" dirty="0" err="1"/>
              <a:t>adapted</a:t>
            </a:r>
            <a:r>
              <a:rPr lang="fr-BE" b="0" dirty="0"/>
              <a:t> </a:t>
            </a:r>
            <a:r>
              <a:rPr lang="fr-BE" b="0" dirty="0" smtClean="0"/>
              <a:t>to </a:t>
            </a:r>
            <a:r>
              <a:rPr lang="fr-BE" b="0" dirty="0" err="1" smtClean="0"/>
              <a:t>many</a:t>
            </a:r>
            <a:r>
              <a:rPr lang="fr-BE" b="0" dirty="0" smtClean="0"/>
              <a:t> new technologies in the </a:t>
            </a:r>
            <a:r>
              <a:rPr lang="fr-BE" b="0" dirty="0" err="1" smtClean="0"/>
              <a:t>past</a:t>
            </a:r>
            <a:r>
              <a:rPr lang="fr-BE" b="0" dirty="0" smtClean="0"/>
              <a:t> </a:t>
            </a:r>
            <a:r>
              <a:rPr lang="fr-BE" sz="2400" b="0" dirty="0" smtClean="0"/>
              <a:t>(</a:t>
            </a:r>
            <a:r>
              <a:rPr lang="fr-BE" sz="2400" b="0" dirty="0" err="1" smtClean="0"/>
              <a:t>biotechnology</a:t>
            </a:r>
            <a:r>
              <a:rPr lang="fr-BE" sz="2400" b="0" dirty="0" smtClean="0"/>
              <a:t>, </a:t>
            </a:r>
            <a:r>
              <a:rPr lang="fr-BE" sz="2400" b="0" dirty="0" err="1" smtClean="0"/>
              <a:t>CIIs</a:t>
            </a:r>
            <a:r>
              <a:rPr lang="fr-BE" sz="2400" b="0" dirty="0" smtClean="0"/>
              <a:t>, </a:t>
            </a:r>
            <a:r>
              <a:rPr lang="fr-BE" sz="2400" b="0" dirty="0" err="1" smtClean="0"/>
              <a:t>nanotechnology</a:t>
            </a:r>
            <a:r>
              <a:rPr lang="fr-BE" sz="2400" b="0" dirty="0" smtClean="0"/>
              <a:t>, etc.)</a:t>
            </a:r>
            <a:endParaRPr lang="fr-BE" b="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BE" b="0" dirty="0" smtClean="0"/>
              <a:t>But AI </a:t>
            </a:r>
            <a:r>
              <a:rPr lang="fr-BE" b="0" dirty="0" err="1" smtClean="0"/>
              <a:t>is</a:t>
            </a:r>
            <a:r>
              <a:rPr lang="fr-BE" b="0" dirty="0" smtClean="0"/>
              <a:t> </a:t>
            </a:r>
            <a:r>
              <a:rPr lang="fr-BE" b="0" dirty="0" err="1" smtClean="0"/>
              <a:t>partly</a:t>
            </a:r>
            <a:r>
              <a:rPr lang="fr-BE" b="0" dirty="0" smtClean="0"/>
              <a:t> </a:t>
            </a:r>
            <a:r>
              <a:rPr lang="fr-BE" b="0" dirty="0" err="1" smtClean="0"/>
              <a:t>different</a:t>
            </a:r>
            <a:r>
              <a:rPr lang="fr-BE" b="0" dirty="0" smtClean="0"/>
              <a:t> – able to </a:t>
            </a:r>
            <a:r>
              <a:rPr lang="fr-BE" b="0" dirty="0" err="1" smtClean="0"/>
              <a:t>generate</a:t>
            </a:r>
            <a:r>
              <a:rPr lang="fr-BE" b="0" dirty="0" smtClean="0"/>
              <a:t> </a:t>
            </a:r>
            <a:r>
              <a:rPr lang="fr-BE" b="0" dirty="0" err="1" smtClean="0"/>
              <a:t>itself</a:t>
            </a:r>
            <a:r>
              <a:rPr lang="fr-BE" b="0" dirty="0" smtClean="0"/>
              <a:t> inventions/</a:t>
            </a:r>
            <a:r>
              <a:rPr lang="fr-BE" b="0" dirty="0" err="1" smtClean="0"/>
              <a:t>creations</a:t>
            </a:r>
            <a:r>
              <a:rPr lang="fr-BE" b="0" dirty="0" smtClean="0"/>
              <a:t> </a:t>
            </a:r>
            <a:r>
              <a:rPr lang="fr-BE" b="0" dirty="0" smtClean="0">
                <a:sym typeface="Wingdings" panose="05000000000000000000" pitchFamily="2" charset="2"/>
              </a:rPr>
              <a:t> new issues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BE" b="0" dirty="0" err="1" smtClean="0">
                <a:sym typeface="Wingdings" panose="05000000000000000000" pitchFamily="2" charset="2"/>
              </a:rPr>
              <a:t>External</a:t>
            </a:r>
            <a:r>
              <a:rPr lang="fr-BE" b="0" dirty="0" smtClean="0">
                <a:sym typeface="Wingdings" panose="05000000000000000000" pitchFamily="2" charset="2"/>
              </a:rPr>
              <a:t> </a:t>
            </a:r>
            <a:r>
              <a:rPr lang="fr-BE" b="0" dirty="0" err="1" smtClean="0">
                <a:sym typeface="Wingdings" panose="05000000000000000000" pitchFamily="2" charset="2"/>
              </a:rPr>
              <a:t>paper</a:t>
            </a:r>
            <a:r>
              <a:rPr lang="fr-BE" b="0" dirty="0" smtClean="0">
                <a:sym typeface="Wingdings" panose="05000000000000000000" pitchFamily="2" charset="2"/>
              </a:rPr>
              <a:t> </a:t>
            </a:r>
            <a:r>
              <a:rPr lang="fr-BE" sz="1050" b="0" dirty="0">
                <a:sym typeface="Wingdings" panose="05000000000000000000" pitchFamily="2" charset="2"/>
              </a:rPr>
              <a:t>(https://ssrn.com/abstract=2931828)</a:t>
            </a:r>
            <a:r>
              <a:rPr lang="fr-BE" b="0" dirty="0">
                <a:sym typeface="Wingdings" panose="05000000000000000000" pitchFamily="2" charset="2"/>
              </a:rPr>
              <a:t> </a:t>
            </a:r>
            <a:r>
              <a:rPr lang="fr-BE" b="0" dirty="0" smtClean="0">
                <a:sym typeface="Wingdings" panose="05000000000000000000" pitchFamily="2" charset="2"/>
              </a:rPr>
              <a:t>: </a:t>
            </a:r>
            <a:br>
              <a:rPr lang="fr-BE" b="0" dirty="0" smtClean="0">
                <a:sym typeface="Wingdings" panose="05000000000000000000" pitchFamily="2" charset="2"/>
              </a:rPr>
            </a:br>
            <a:r>
              <a:rPr lang="fr-BE" b="0" dirty="0" smtClean="0">
                <a:sym typeface="Wingdings" panose="05000000000000000000" pitchFamily="2" charset="2"/>
              </a:rPr>
              <a:t>« </a:t>
            </a:r>
            <a:r>
              <a:rPr lang="en-US" b="0" dirty="0">
                <a:solidFill>
                  <a:srgbClr val="7030A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We argue that traditional patent law has become outdated, inapplicable and irrelevant with respect to inventions created by AI systems. </a:t>
            </a:r>
            <a:r>
              <a:rPr lang="fr-BE" b="0" dirty="0" smtClean="0">
                <a:sym typeface="Wingdings" panose="05000000000000000000" pitchFamily="2" charset="2"/>
              </a:rPr>
              <a:t>»: </a:t>
            </a:r>
            <a:r>
              <a:rPr lang="fr-BE" b="0" dirty="0" err="1" smtClean="0">
                <a:sym typeface="Wingdings" panose="05000000000000000000" pitchFamily="2" charset="2"/>
              </a:rPr>
              <a:t>really</a:t>
            </a:r>
            <a:r>
              <a:rPr lang="fr-BE" b="0" dirty="0" smtClean="0">
                <a:sym typeface="Wingdings" panose="05000000000000000000" pitchFamily="2" charset="2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07663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Two</a:t>
            </a:r>
            <a:r>
              <a:rPr lang="fr-BE" dirty="0" smtClean="0"/>
              <a:t> main perspectives </a:t>
            </a:r>
            <a:r>
              <a:rPr lang="fr-BE" sz="2800" b="0" dirty="0" smtClean="0"/>
              <a:t>(1/2)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BE" dirty="0" smtClean="0"/>
              <a:t>AI </a:t>
            </a:r>
            <a:r>
              <a:rPr lang="fr-BE" dirty="0" err="1" smtClean="0"/>
              <a:t>systems</a:t>
            </a:r>
            <a:endParaRPr lang="fr-BE" dirty="0" smtClean="0"/>
          </a:p>
          <a:p>
            <a:pPr lvl="1"/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Classical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debate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regarding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patentability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CIIs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, but…</a:t>
            </a:r>
          </a:p>
          <a:p>
            <a:pPr lvl="1"/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Many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patenting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issues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remain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be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clarified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fr-BE" sz="2000" b="0" dirty="0">
                <a:solidFill>
                  <a:schemeClr val="accent6">
                    <a:lumMod val="50000"/>
                  </a:schemeClr>
                </a:solidFill>
              </a:rPr>
              <a:t>cf. EPO </a:t>
            </a:r>
            <a:r>
              <a:rPr lang="fr-BE" sz="2000" b="0" dirty="0" err="1">
                <a:solidFill>
                  <a:schemeClr val="accent6">
                    <a:lumMod val="50000"/>
                  </a:schemeClr>
                </a:solidFill>
              </a:rPr>
              <a:t>conference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including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clarity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/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sufficiency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disclosure</a:t>
            </a:r>
            <a:endParaRPr lang="fr-BE" b="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Most </a:t>
            </a:r>
            <a:r>
              <a:rPr lang="en-US" b="0" dirty="0">
                <a:solidFill>
                  <a:schemeClr val="accent6">
                    <a:lumMod val="50000"/>
                  </a:schemeClr>
                </a:solidFill>
              </a:rPr>
              <a:t>AI systems are complex: software + hardware + data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many </a:t>
            </a:r>
            <a:r>
              <a:rPr lang="en-US" b="0" dirty="0">
                <a:solidFill>
                  <a:schemeClr val="accent6">
                    <a:lumMod val="50000"/>
                  </a:schemeClr>
                </a:solidFill>
              </a:rPr>
              <a:t>IP regimes may be involved (patents, copyright, DBs, trade secrets, etc.)</a:t>
            </a:r>
          </a:p>
          <a:p>
            <a:pPr lvl="1"/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about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highly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complex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AI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algorithms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?</a:t>
            </a:r>
          </a:p>
          <a:p>
            <a:pPr lvl="1"/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about 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data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used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or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generated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by AI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systems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?</a:t>
            </a:r>
            <a:b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(esp. if certain data are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shared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amongst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users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1"/>
            <a:endParaRPr lang="fr-BE" b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1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Two</a:t>
            </a:r>
            <a:r>
              <a:rPr lang="fr-BE" dirty="0" smtClean="0"/>
              <a:t> main perspectives </a:t>
            </a:r>
            <a:r>
              <a:rPr lang="fr-BE" sz="2800" b="0" dirty="0" smtClean="0"/>
              <a:t>(2/2)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fr-BE" dirty="0" smtClean="0"/>
              <a:t>Inventions/</a:t>
            </a:r>
            <a:r>
              <a:rPr lang="fr-BE" dirty="0" err="1" smtClean="0"/>
              <a:t>creations</a:t>
            </a:r>
            <a:r>
              <a:rPr lang="fr-BE" dirty="0" smtClean="0"/>
              <a:t> </a:t>
            </a:r>
            <a:r>
              <a:rPr lang="fr-BE" dirty="0" err="1" smtClean="0"/>
              <a:t>generated</a:t>
            </a:r>
            <a:r>
              <a:rPr lang="fr-BE" dirty="0" smtClean="0"/>
              <a:t> by AI </a:t>
            </a:r>
            <a:r>
              <a:rPr lang="fr-BE" dirty="0" err="1" smtClean="0"/>
              <a:t>systems</a:t>
            </a:r>
            <a:endParaRPr lang="fr-BE" dirty="0" smtClean="0"/>
          </a:p>
          <a:p>
            <a:pPr lvl="1"/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Eligilibily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for protection (copyright, patents , …)</a:t>
            </a:r>
          </a:p>
          <a:p>
            <a:pPr marL="911225" lvl="2" indent="0">
              <a:buNone/>
            </a:pPr>
            <a:r>
              <a:rPr lang="fr-BE" dirty="0" smtClean="0"/>
              <a:t>For patents: How to </a:t>
            </a:r>
            <a:r>
              <a:rPr lang="fr-BE" dirty="0" err="1" smtClean="0"/>
              <a:t>assess</a:t>
            </a:r>
            <a:r>
              <a:rPr lang="fr-BE" dirty="0" smtClean="0"/>
              <a:t> inventive </a:t>
            </a:r>
            <a:r>
              <a:rPr lang="fr-BE" dirty="0" err="1" smtClean="0"/>
              <a:t>step</a:t>
            </a:r>
            <a:r>
              <a:rPr lang="fr-BE" dirty="0" smtClean="0"/>
              <a:t> ?</a:t>
            </a:r>
            <a:br>
              <a:rPr lang="fr-BE" dirty="0" smtClean="0"/>
            </a:br>
            <a:r>
              <a:rPr lang="fr-BE" dirty="0" err="1" smtClean="0"/>
              <a:t>Should</a:t>
            </a:r>
            <a:r>
              <a:rPr lang="fr-BE" dirty="0" smtClean="0"/>
              <a:t> the ‘</a:t>
            </a:r>
            <a:r>
              <a:rPr lang="fr-BE" i="1" dirty="0" err="1" smtClean="0">
                <a:solidFill>
                  <a:schemeClr val="accent6">
                    <a:lumMod val="50000"/>
                  </a:schemeClr>
                </a:solidFill>
              </a:rPr>
              <a:t>person</a:t>
            </a:r>
            <a:r>
              <a:rPr lang="fr-BE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i="1" dirty="0" err="1" smtClean="0">
                <a:solidFill>
                  <a:schemeClr val="accent6">
                    <a:lumMod val="50000"/>
                  </a:schemeClr>
                </a:solidFill>
              </a:rPr>
              <a:t>skilled</a:t>
            </a:r>
            <a:r>
              <a:rPr lang="fr-BE" i="1" dirty="0" smtClean="0">
                <a:solidFill>
                  <a:schemeClr val="accent6">
                    <a:lumMod val="50000"/>
                  </a:schemeClr>
                </a:solidFill>
              </a:rPr>
              <a:t> in the art</a:t>
            </a:r>
            <a:r>
              <a:rPr lang="fr-BE" i="1" dirty="0" smtClean="0"/>
              <a:t>’</a:t>
            </a:r>
            <a:r>
              <a:rPr lang="fr-BE" dirty="0" smtClean="0"/>
              <a:t> 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redefined</a:t>
            </a:r>
            <a:r>
              <a:rPr lang="fr-BE" dirty="0" smtClean="0"/>
              <a:t> ?</a:t>
            </a:r>
            <a:endParaRPr lang="fr-BE" b="0" dirty="0" smtClean="0"/>
          </a:p>
          <a:p>
            <a:pPr lvl="1"/>
            <a:r>
              <a:rPr lang="fr-BE" b="0" dirty="0" err="1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Currently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: no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requirement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to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identify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how an invention/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creation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has been made</a:t>
            </a:r>
          </a:p>
          <a:p>
            <a:pPr lvl="1"/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Ownership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sz="2000" b="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fr-BE" sz="2000" b="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manufacturer of the AI system, </a:t>
            </a:r>
            <a:r>
              <a:rPr lang="fr-BE" sz="2000" b="0" dirty="0" err="1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owner</a:t>
            </a:r>
            <a:r>
              <a:rPr lang="fr-BE" sz="2000" b="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, user, … ?)</a:t>
            </a:r>
            <a:endParaRPr lang="fr-BE" b="0" dirty="0" smtClean="0">
              <a:solidFill>
                <a:schemeClr val="accent6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about </a:t>
            </a:r>
            <a:r>
              <a:rPr lang="fr-BE" b="0" dirty="0" err="1">
                <a:solidFill>
                  <a:schemeClr val="accent6">
                    <a:lumMod val="50000"/>
                  </a:schemeClr>
                </a:solidFill>
              </a:rPr>
              <a:t>reach-through</a:t>
            </a:r>
            <a:r>
              <a:rPr lang="fr-BE" b="0" dirty="0">
                <a:solidFill>
                  <a:schemeClr val="accent6">
                    <a:lumMod val="50000"/>
                  </a:schemeClr>
                </a:solidFill>
              </a:rPr>
              <a:t> claims 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about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infringement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dirty="0" err="1" smtClean="0">
                <a:solidFill>
                  <a:schemeClr val="accent6">
                    <a:lumMod val="50000"/>
                  </a:schemeClr>
                </a:solidFill>
              </a:rPr>
              <a:t>liability</a:t>
            </a:r>
            <a:r>
              <a:rPr lang="fr-BE" b="0" dirty="0" smtClean="0">
                <a:solidFill>
                  <a:schemeClr val="accent6">
                    <a:lumMod val="50000"/>
                  </a:schemeClr>
                </a:solidFill>
              </a:rPr>
              <a:t> ?</a:t>
            </a:r>
            <a:endParaRPr lang="fr-BE" b="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17291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Tentative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176464"/>
          </a:xfrm>
        </p:spPr>
        <p:txBody>
          <a:bodyPr/>
          <a:lstStyle/>
          <a:p>
            <a:r>
              <a:rPr lang="fr-BE" b="0" dirty="0" err="1" smtClean="0">
                <a:sym typeface="Wingdings" panose="05000000000000000000" pitchFamily="2" charset="2"/>
              </a:rPr>
              <a:t>Need</a:t>
            </a:r>
            <a:r>
              <a:rPr lang="fr-BE" b="0" dirty="0" smtClean="0">
                <a:sym typeface="Wingdings" panose="05000000000000000000" pitchFamily="2" charset="2"/>
              </a:rPr>
              <a:t> </a:t>
            </a:r>
            <a:r>
              <a:rPr lang="fr-BE" b="0" dirty="0">
                <a:sym typeface="Wingdings" panose="05000000000000000000" pitchFamily="2" charset="2"/>
              </a:rPr>
              <a:t>for </a:t>
            </a:r>
            <a:r>
              <a:rPr lang="fr-BE" b="0" dirty="0" err="1">
                <a:sym typeface="Wingdings" panose="05000000000000000000" pitchFamily="2" charset="2"/>
              </a:rPr>
              <a:t>legal</a:t>
            </a:r>
            <a:r>
              <a:rPr lang="fr-BE" b="0" dirty="0">
                <a:sym typeface="Wingdings" panose="05000000000000000000" pitchFamily="2" charset="2"/>
              </a:rPr>
              <a:t> </a:t>
            </a:r>
            <a:r>
              <a:rPr lang="fr-BE" b="0" dirty="0" err="1" smtClean="0">
                <a:sym typeface="Wingdings" panose="05000000000000000000" pitchFamily="2" charset="2"/>
              </a:rPr>
              <a:t>certainty</a:t>
            </a:r>
            <a:endParaRPr lang="fr-BE" b="0" dirty="0" smtClean="0">
              <a:sym typeface="Wingdings" panose="05000000000000000000" pitchFamily="2" charset="2"/>
            </a:endParaRPr>
          </a:p>
          <a:p>
            <a:r>
              <a:rPr lang="fr-BE" b="0" dirty="0" err="1">
                <a:sym typeface="Wingdings" panose="05000000000000000000" pitchFamily="2" charset="2"/>
              </a:rPr>
              <a:t>Many</a:t>
            </a:r>
            <a:r>
              <a:rPr lang="fr-BE" b="0" dirty="0">
                <a:sym typeface="Wingdings" panose="05000000000000000000" pitchFamily="2" charset="2"/>
              </a:rPr>
              <a:t> </a:t>
            </a:r>
            <a:r>
              <a:rPr lang="fr-BE" b="0" dirty="0" smtClean="0">
                <a:sym typeface="Wingdings" panose="05000000000000000000" pitchFamily="2" charset="2"/>
              </a:rPr>
              <a:t>issues to </a:t>
            </a:r>
            <a:r>
              <a:rPr lang="fr-BE" b="0" dirty="0" err="1" smtClean="0">
                <a:sym typeface="Wingdings" panose="05000000000000000000" pitchFamily="2" charset="2"/>
              </a:rPr>
              <a:t>be</a:t>
            </a:r>
            <a:r>
              <a:rPr lang="fr-BE" b="0" dirty="0" smtClean="0">
                <a:sym typeface="Wingdings" panose="05000000000000000000" pitchFamily="2" charset="2"/>
              </a:rPr>
              <a:t> </a:t>
            </a:r>
            <a:r>
              <a:rPr lang="fr-BE" b="0" dirty="0" err="1" smtClean="0">
                <a:sym typeface="Wingdings" panose="05000000000000000000" pitchFamily="2" charset="2"/>
              </a:rPr>
              <a:t>clarified</a:t>
            </a:r>
            <a:endParaRPr lang="fr-BE" b="0" dirty="0">
              <a:sym typeface="Wingdings" panose="05000000000000000000" pitchFamily="2" charset="2"/>
            </a:endParaRPr>
          </a:p>
          <a:p>
            <a:r>
              <a:rPr lang="fr-BE" b="0" dirty="0" err="1" smtClean="0">
                <a:sym typeface="Wingdings" panose="05000000000000000000" pitchFamily="2" charset="2"/>
              </a:rPr>
              <a:t>Avoid</a:t>
            </a:r>
            <a:r>
              <a:rPr lang="fr-BE" b="0" dirty="0" smtClean="0">
                <a:sym typeface="Wingdings" panose="05000000000000000000" pitchFamily="2" charset="2"/>
              </a:rPr>
              <a:t> setting </a:t>
            </a:r>
            <a:r>
              <a:rPr lang="fr-BE" b="0" dirty="0">
                <a:sym typeface="Wingdings" panose="05000000000000000000" pitchFamily="2" charset="2"/>
              </a:rPr>
              <a:t>the </a:t>
            </a:r>
            <a:r>
              <a:rPr lang="fr-BE" b="0" dirty="0" err="1">
                <a:sym typeface="Wingdings" panose="05000000000000000000" pitchFamily="2" charset="2"/>
              </a:rPr>
              <a:t>rules</a:t>
            </a:r>
            <a:r>
              <a:rPr lang="fr-BE" b="0" dirty="0">
                <a:sym typeface="Wingdings" panose="05000000000000000000" pitchFamily="2" charset="2"/>
              </a:rPr>
              <a:t> </a:t>
            </a:r>
            <a:r>
              <a:rPr lang="fr-BE" b="0" dirty="0" smtClean="0">
                <a:sym typeface="Wingdings" panose="05000000000000000000" pitchFamily="2" charset="2"/>
              </a:rPr>
              <a:t>in stone </a:t>
            </a:r>
            <a:r>
              <a:rPr lang="fr-BE" b="0" dirty="0" err="1" smtClean="0">
                <a:sym typeface="Wingdings" panose="05000000000000000000" pitchFamily="2" charset="2"/>
              </a:rPr>
              <a:t>too</a:t>
            </a:r>
            <a:r>
              <a:rPr lang="fr-BE" b="0" dirty="0" smtClean="0">
                <a:sym typeface="Wingdings" panose="05000000000000000000" pitchFamily="2" charset="2"/>
              </a:rPr>
              <a:t> </a:t>
            </a:r>
            <a:r>
              <a:rPr lang="fr-BE" b="0" dirty="0" err="1" smtClean="0">
                <a:sym typeface="Wingdings" panose="05000000000000000000" pitchFamily="2" charset="2"/>
              </a:rPr>
              <a:t>rigidly</a:t>
            </a:r>
            <a:r>
              <a:rPr lang="fr-BE" b="0" dirty="0" smtClean="0">
                <a:sym typeface="Wingdings" panose="05000000000000000000" pitchFamily="2" charset="2"/>
              </a:rPr>
              <a:t> or </a:t>
            </a:r>
            <a:r>
              <a:rPr lang="fr-BE" b="0" dirty="0" err="1" smtClean="0">
                <a:sym typeface="Wingdings" panose="05000000000000000000" pitchFamily="2" charset="2"/>
              </a:rPr>
              <a:t>fast</a:t>
            </a:r>
            <a:endParaRPr lang="fr-BE" b="0" dirty="0">
              <a:sym typeface="Wingdings" panose="05000000000000000000" pitchFamily="2" charset="2"/>
            </a:endParaRPr>
          </a:p>
          <a:p>
            <a:pPr>
              <a:spcBef>
                <a:spcPts val="2400"/>
              </a:spcBef>
            </a:pPr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Avoid</a:t>
            </a:r>
            <a:r>
              <a:rPr lang="fr-BE" b="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rewarding</a:t>
            </a:r>
            <a:r>
              <a:rPr lang="fr-BE" b="0" i="1" dirty="0" smtClean="0">
                <a:solidFill>
                  <a:schemeClr val="accent6">
                    <a:lumMod val="50000"/>
                  </a:schemeClr>
                </a:solidFill>
              </a:rPr>
              <a:t> trivial inventions/</a:t>
            </a:r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creations</a:t>
            </a:r>
            <a:endParaRPr lang="fr-BE" b="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Still</a:t>
            </a:r>
            <a:r>
              <a:rPr lang="fr-BE" b="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provide</a:t>
            </a:r>
            <a:r>
              <a:rPr lang="fr-BE" b="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suitable</a:t>
            </a:r>
            <a:r>
              <a:rPr lang="fr-BE" b="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BE" b="0" i="1" dirty="0" err="1" smtClean="0">
                <a:solidFill>
                  <a:schemeClr val="accent6">
                    <a:lumMod val="50000"/>
                  </a:schemeClr>
                </a:solidFill>
              </a:rPr>
              <a:t>incentives</a:t>
            </a:r>
            <a:r>
              <a:rPr lang="fr-BE" b="0" i="1" dirty="0" smtClean="0">
                <a:solidFill>
                  <a:schemeClr val="accent6">
                    <a:lumMod val="50000"/>
                  </a:schemeClr>
                </a:solidFill>
              </a:rPr>
              <a:t> for innovation</a:t>
            </a:r>
          </a:p>
          <a:p>
            <a:pPr>
              <a:spcBef>
                <a:spcPts val="2400"/>
              </a:spcBef>
            </a:pPr>
            <a:r>
              <a:rPr lang="en-US" sz="2400" b="0" dirty="0" smtClean="0"/>
              <a:t>Note: The EPO should insert an IA </a:t>
            </a:r>
            <a:r>
              <a:rPr lang="en-US" sz="2400" b="0" dirty="0"/>
              <a:t>section </a:t>
            </a:r>
            <a:r>
              <a:rPr lang="en-US" sz="2400" b="0" dirty="0" smtClean="0"/>
              <a:t>in its </a:t>
            </a:r>
            <a:r>
              <a:rPr lang="en-US" sz="2400" b="0" dirty="0"/>
              <a:t>Examination Guidelines </a:t>
            </a:r>
            <a:r>
              <a:rPr lang="en-US" sz="2000" b="0" dirty="0" smtClean="0"/>
              <a:t>(</a:t>
            </a:r>
            <a:r>
              <a:rPr lang="en-US" sz="2000" b="0" dirty="0"/>
              <a:t>in October 2018</a:t>
            </a:r>
            <a:r>
              <a:rPr lang="en-US" sz="2000" b="0" dirty="0" smtClean="0"/>
              <a:t>)</a:t>
            </a:r>
            <a:endParaRPr lang="en-US" b="0" dirty="0"/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1322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73016"/>
            <a:ext cx="8640960" cy="720080"/>
          </a:xfrm>
        </p:spPr>
        <p:txBody>
          <a:bodyPr/>
          <a:lstStyle/>
          <a:p>
            <a:pPr marL="0" indent="0" algn="ctr">
              <a:buNone/>
            </a:pPr>
            <a:r>
              <a:rPr lang="fr-BE" sz="4000" dirty="0" err="1" smtClean="0"/>
              <a:t>Thank</a:t>
            </a:r>
            <a:r>
              <a:rPr lang="fr-BE" sz="4000" dirty="0" smtClean="0"/>
              <a:t> </a:t>
            </a:r>
            <a:r>
              <a:rPr lang="fr-BE" sz="4000" dirty="0" err="1" smtClean="0"/>
              <a:t>you</a:t>
            </a:r>
            <a:r>
              <a:rPr lang="fr-BE" sz="4000" dirty="0" smtClean="0"/>
              <a:t> 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979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tion.ep.final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Presentation.ep.final</Template>
  <TotalTime>50250</TotalTime>
  <Words>273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Tahoma</vt:lpstr>
      <vt:lpstr>Times New Roman</vt:lpstr>
      <vt:lpstr>Verdana</vt:lpstr>
      <vt:lpstr>Wingdings</vt:lpstr>
      <vt:lpstr>Presentation.ep.final</vt:lpstr>
      <vt:lpstr>PowerPoint Presentation</vt:lpstr>
      <vt:lpstr>European Commission</vt:lpstr>
      <vt:lpstr>IPR regimes and new technologies</vt:lpstr>
      <vt:lpstr>Two main perspectives (1/2)</vt:lpstr>
      <vt:lpstr>Two main perspectives (2/2)</vt:lpstr>
      <vt:lpstr>Tentative conclusions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2020 preparations – latest developments    1. European Parliament 2. Council</dc:title>
  <dc:creator>ZDULSKA Natalia (RTD)</dc:creator>
  <cp:lastModifiedBy>DAMBOIS Denis (GROW)</cp:lastModifiedBy>
  <cp:revision>1498</cp:revision>
  <cp:lastPrinted>2018-06-04T11:51:27Z</cp:lastPrinted>
  <dcterms:created xsi:type="dcterms:W3CDTF">2012-08-30T15:44:16Z</dcterms:created>
  <dcterms:modified xsi:type="dcterms:W3CDTF">2018-06-04T16:11:25Z</dcterms:modified>
</cp:coreProperties>
</file>