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97" r:id="rId2"/>
    <p:sldId id="259" r:id="rId3"/>
    <p:sldId id="291" r:id="rId4"/>
    <p:sldId id="260" r:id="rId5"/>
    <p:sldId id="298" r:id="rId6"/>
    <p:sldId id="262" r:id="rId7"/>
    <p:sldId id="294" r:id="rId8"/>
    <p:sldId id="295" r:id="rId9"/>
    <p:sldId id="299" r:id="rId10"/>
    <p:sldId id="300" r:id="rId11"/>
    <p:sldId id="276" r:id="rId12"/>
    <p:sldId id="279" r:id="rId13"/>
    <p:sldId id="280" r:id="rId14"/>
    <p:sldId id="302" r:id="rId15"/>
    <p:sldId id="261" r:id="rId16"/>
    <p:sldId id="270" r:id="rId17"/>
    <p:sldId id="274" r:id="rId18"/>
    <p:sldId id="275" r:id="rId19"/>
    <p:sldId id="285" r:id="rId20"/>
    <p:sldId id="290" r:id="rId21"/>
    <p:sldId id="301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0880"/>
  </p:normalViewPr>
  <p:slideViewPr>
    <p:cSldViewPr snapToGrid="0" snapToObjects="1">
      <p:cViewPr>
        <p:scale>
          <a:sx n="97" d="100"/>
          <a:sy n="97" d="100"/>
        </p:scale>
        <p:origin x="-116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9072-B129-A24D-9EB0-8448EFB5E63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B484-08A7-254C-A521-95E7FF533F6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6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B484-08A7-254C-A521-95E7FF533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73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B484-08A7-254C-A521-95E7FF533F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B484-08A7-254C-A521-95E7FF533F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2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534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Shape 7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405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83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9874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51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627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204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2198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650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5738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87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">
  <p:cSld name="Blank with Log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03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BEEF-CB05-A946-A464-0B46CB4759E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5CE9-5A49-3B48-87AE-059C42DA98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single-market/en/news/communication-artificial-intelligence-europe?utm_source=POLITICO.EU&amp;utm_campaign=fb25ba8e0f-EMAIL_CAMPAIGN_2018_04_25&amp;utm_medium=email&amp;utm_term=0_10959edeb5-fb25ba8e0f-189775021&amp;utm_source=POLITICO.EU&amp;utm_campaign=bfd4608123-EMAIL_CAMPAIGN_2018_04_25&amp;utm_medium=email&amp;utm_term=0_10959edeb5-bfd4608123-189665609" TargetMode="External"/><Relationship Id="rId7" Type="http://schemas.openxmlformats.org/officeDocument/2006/relationships/hyperlink" Target="https://papers.ssrn.com/sol3/papers.cfm?abstract_id=309831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formal.stanford.edu/jmc/whatisai.pdf" TargetMode="External"/><Relationship Id="rId5" Type="http://schemas.openxmlformats.org/officeDocument/2006/relationships/hyperlink" Target="http://www.europarl.europa.eu/sides/getDoc.do?pubRef=-//EP//TEXT+REPORT+A8-2017-0005+0+DOC+XML+V0//EN" TargetMode="External"/><Relationship Id="rId4" Type="http://schemas.openxmlformats.org/officeDocument/2006/relationships/hyperlink" Target="https://ec.europa.eu/digital-single-market/en/news/european-commission-staff-working-document-liability-emerging-digital-technologi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aop-cambridge-core/content/view/DC644B47A4299C637C89772FACC2706A/S0140525X00005756a.pdf/minds_brains_and_programs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um.com/@yonatanzunger/asking-the-right-questions-about-ai-7ed2d9820c48" TargetMode="External"/><Relationship Id="rId4" Type="http://schemas.openxmlformats.org/officeDocument/2006/relationships/hyperlink" Target="https://www.csee.umbc.edu/courses/471/papers/turing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machine-learning/fairness-overvie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air-code.github.io/facets/" TargetMode="External"/><Relationship Id="rId4" Type="http://schemas.openxmlformats.org/officeDocument/2006/relationships/hyperlink" Target="https://ai.google/research/teams/brain/pai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RaiH2sp9o4MyOEZaQRQbhAUgccUgSjZk7fXElwftDsLmIwCxPhmBwT2jn4pjV259ntkA6DEXGTiHhkcak51zEP4fSe5nvN2dj3OSjOXoIza92wSmzIAs_bio5oB9n4ylPfDLgvh5lKs">
            <a:extLst>
              <a:ext uri="{FF2B5EF4-FFF2-40B4-BE49-F238E27FC236}">
                <a16:creationId xmlns:a16="http://schemas.microsoft.com/office/drawing/2014/main" xmlns="" id="{A4C25E11-1493-6045-B103-BADA82796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508">
            <a:extLst>
              <a:ext uri="{FF2B5EF4-FFF2-40B4-BE49-F238E27FC236}">
                <a16:creationId xmlns:a16="http://schemas.microsoft.com/office/drawing/2014/main" xmlns="" id="{F06258F3-F83F-E745-8AA9-6FD6276E1CE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93850" y="1876350"/>
            <a:ext cx="79563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AI – an industry perspective </a:t>
            </a:r>
            <a:endParaRPr sz="3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some thoughts on copyright </a:t>
            </a:r>
            <a:endParaRPr sz="2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Shape 509">
            <a:extLst>
              <a:ext uri="{FF2B5EF4-FFF2-40B4-BE49-F238E27FC236}">
                <a16:creationId xmlns:a16="http://schemas.microsoft.com/office/drawing/2014/main" xmlns="" id="{49E99A84-751A-A749-9B5E-3015C07325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8730" y="3763725"/>
            <a:ext cx="792782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14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Daniel </a:t>
            </a:r>
            <a:r>
              <a:rPr lang="en" sz="2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Schönberger</a:t>
            </a: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Brussels, 5 June 2018</a:t>
            </a: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772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/>
          </p:nvPr>
        </p:nvSpPr>
        <p:spPr>
          <a:xfrm>
            <a:off x="421050" y="339300"/>
            <a:ext cx="83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Safety and liability</a:t>
            </a:r>
            <a:b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</a:br>
            <a:r>
              <a:rPr lang="en" sz="2400" b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530350" y="912001"/>
            <a:ext cx="8301900" cy="4145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Automation, connectivity, autonomy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Alleged unpredictability and opacity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Burden of proof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Alleged new ontological quality of AI systems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What is really new?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Are the underlying assumptions correct?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Horizontal vs. vertical regulation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Personhood for robots, really?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19100">
              <a:spcBef>
                <a:spcPct val="20000"/>
              </a:spcBef>
              <a:buClr>
                <a:schemeClr val="dk1"/>
              </a:buClr>
              <a:buSzPts val="2400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4444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Copyright: Upstream</a:t>
            </a:r>
          </a:p>
        </p:txBody>
      </p:sp>
    </p:spTree>
    <p:extLst>
      <p:ext uri="{BB962C8B-B14F-4D97-AF65-F5344CB8AC3E}">
        <p14:creationId xmlns:p14="http://schemas.microsoft.com/office/powerpoint/2010/main" val="19424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2 at 12.34.2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224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331165"/>
            <a:ext cx="4038600" cy="2545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“It doesn’t harm the authors and is done for a very different purpose from the authors’, so it’s fair use under US law.”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Georgia"/>
                <a:cs typeface="Georgia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Georgia"/>
                <a:cs typeface="Georgia"/>
              </a:rPr>
              <a:t>(Google spokesman)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3692" y="2357359"/>
            <a:ext cx="4038600" cy="2545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“blatantly commercial use of expressive authorship”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(Authors Guild)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6922" y="4780680"/>
            <a:ext cx="8097080" cy="36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www.theguardian.com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/books/2016/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/28/google-swallows-11000-novels-to-improve-ais-conversation</a:t>
            </a:r>
          </a:p>
        </p:txBody>
      </p:sp>
    </p:spTree>
    <p:extLst>
      <p:ext uri="{BB962C8B-B14F-4D97-AF65-F5344CB8AC3E}">
        <p14:creationId xmlns:p14="http://schemas.microsoft.com/office/powerpoint/2010/main" val="579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Non-expressive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8139"/>
            <a:ext cx="8229600" cy="374648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Copy-reliant technology 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Copyright “doctrine of public places”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communication to the public, no expressive substitution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 blocks of language are public domain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Fair use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Reproduction a legal (not technical) notion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economic exploitation, no reproduction (CJEU Football Association Premier League)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Mere copy should not be trigger for copyright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Copyright: Downstream</a:t>
            </a:r>
          </a:p>
        </p:txBody>
      </p:sp>
    </p:spTree>
    <p:extLst>
      <p:ext uri="{BB962C8B-B14F-4D97-AF65-F5344CB8AC3E}">
        <p14:creationId xmlns:p14="http://schemas.microsoft.com/office/powerpoint/2010/main" val="28518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creativity and can it be coded?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84313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Creativity as the touchstone of copyright protection (Feist,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Infopaq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Creativity involves e.g. “fruits of intellectual labor”,  “expression of a thought”, “individual traits”, “originality”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Novelty and usefulness, fluency, flexibility, originality and elaboration, response uniqueness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Correlation between creativity and intelligence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Intrinsically human?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patterns, behaviors, traits?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Turing Test vs. Chinese Room </a:t>
            </a:r>
            <a:r>
              <a:rPr lang="en-US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Gedanken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39260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400"/>
            <a:ext cx="9144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074" y="4760241"/>
            <a:ext cx="2497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</a:t>
            </a:r>
            <a:r>
              <a:rPr lang="en-US" sz="12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www.nextrembrandt.com</a:t>
            </a:r>
            <a:r>
              <a:rPr lang="en-US" sz="1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21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99" y="460485"/>
            <a:ext cx="2922308" cy="4044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27" y="460485"/>
            <a:ext cx="3799549" cy="40541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7779" y="4705982"/>
            <a:ext cx="3884931" cy="36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en.wikipedia.org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/wiki/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Monkey_selfie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32039" y="4780680"/>
            <a:ext cx="4469273" cy="36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www.nasa.gov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/feature/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jpl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/sandy-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selfie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-sent-from-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nasa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-mars-rover</a:t>
            </a:r>
          </a:p>
        </p:txBody>
      </p:sp>
    </p:spTree>
    <p:extLst>
      <p:ext uri="{BB962C8B-B14F-4D97-AF65-F5344CB8AC3E}">
        <p14:creationId xmlns:p14="http://schemas.microsoft.com/office/powerpoint/2010/main" val="13343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046" y="221770"/>
            <a:ext cx="2750625" cy="42281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61450" y="2663344"/>
            <a:ext cx="2561495" cy="6207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COPYRIGHT?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6627" y="4673969"/>
            <a:ext cx="8554734" cy="36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http://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www.simonandschuster.com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/books/Do-Androids-Dream-of-Electric-Sheep-Omnibus/various/Do-Androids-Dream-of-Electric-Sheep/9781608867844</a:t>
            </a:r>
          </a:p>
        </p:txBody>
      </p:sp>
    </p:spTree>
    <p:extLst>
      <p:ext uri="{BB962C8B-B14F-4D97-AF65-F5344CB8AC3E}">
        <p14:creationId xmlns:p14="http://schemas.microsoft.com/office/powerpoint/2010/main" val="7737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85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35675"/>
          </a:xfrm>
        </p:spPr>
        <p:txBody>
          <a:bodyPr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terms and definitions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technology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challenges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Upstream questions </a:t>
            </a:r>
          </a:p>
          <a:p>
            <a:pPr marL="742950" lvl="2" indent="-342900">
              <a:buClr>
                <a:schemeClr val="dk1"/>
              </a:buClr>
              <a:buSzPts val="2400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of copyrighted material for machine learning</a:t>
            </a:r>
          </a:p>
          <a:p>
            <a:pPr marL="742950" lvl="2" indent="-342900">
              <a:buClr>
                <a:schemeClr val="dk1"/>
              </a:buClr>
              <a:buSzPts val="2400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use case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 downstream creations</a:t>
            </a:r>
          </a:p>
          <a:p>
            <a:pPr marL="742950" lvl="2" indent="-342900">
              <a:buClr>
                <a:schemeClr val="dk1"/>
              </a:buClr>
              <a:buSzPts val="2400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Philosophical and legal foundations</a:t>
            </a: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References and further readings part 1</a:t>
            </a:r>
            <a:endParaRPr sz="2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457200" y="937525"/>
            <a:ext cx="8229600" cy="3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EC Communication on Artificial Intelligence, 2018 (</a:t>
            </a:r>
            <a:r>
              <a:rPr lang="en" sz="1800" u="sng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here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EC Staff Working Document on Liability, 2018 (</a:t>
            </a:r>
            <a:r>
              <a:rPr lang="en" sz="1800" u="sng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here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European Parliament, Committee on Legal Affairs, Report with recommendations to the Commission on Civil Law Rules on Robotics, 2017 (</a:t>
            </a:r>
            <a:r>
              <a:rPr lang="en" sz="1800" u="sng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here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McCarthy J, What is Artificial Intelligence? Stanford University, 12 November 2007 (</a:t>
            </a:r>
            <a:r>
              <a:rPr lang="en" sz="18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here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Schönberger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D, Deep Copyright: Up- and Downstream Questions Related to Artificial Intelligence (AI) and Machine Learning (ML), </a:t>
            </a:r>
            <a:r>
              <a:rPr lang="en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Zeitschrift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für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Geistiges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Eigentum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/ Intellectual Property Journal, Volume 10, Number 1, March 2018, pp. 35-58(24) (free access to earlier version </a:t>
            </a:r>
            <a:r>
              <a:rPr lang="en" sz="18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here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). </a:t>
            </a: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4350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References and further readings part 2</a:t>
            </a:r>
            <a:endParaRPr sz="2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1800" dirty="0">
                <a:latin typeface="Roboto"/>
                <a:ea typeface="Roboto"/>
                <a:cs typeface="Roboto"/>
                <a:sym typeface="Roboto"/>
              </a:rPr>
              <a:t>Searle JR, Minds Brains, and Programs, The Behavioral and Brain Science 3 (3), 1980, pp. 417-457 (</a:t>
            </a:r>
            <a:r>
              <a:rPr lang="en" sz="18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here</a:t>
            </a:r>
            <a:r>
              <a:rPr lang="en" sz="1800" dirty="0">
                <a:latin typeface="Roboto"/>
                <a:ea typeface="Roboto"/>
                <a:cs typeface="Roboto"/>
                <a:sym typeface="Roboto"/>
              </a:rPr>
              <a:t>).</a:t>
            </a: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Turing A, Computing, machinery and intelligence, Mind, 49, 1950, pp. 433-460 (</a:t>
            </a:r>
            <a:r>
              <a:rPr lang="en" sz="18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here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000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Zunger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Y, Asking the Right Questions About AI, 12 October 2017 (</a:t>
            </a:r>
            <a:r>
              <a:rPr lang="en" sz="18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here</a:t>
            </a: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518"/>
              </a:spcBef>
            </a:pP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8342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/>
        </p:nvSpPr>
        <p:spPr>
          <a:xfrm>
            <a:off x="4006339" y="789675"/>
            <a:ext cx="52263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artificial intelligence</a:t>
            </a:r>
            <a:endParaRPr sz="2600" dirty="0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oboto Light"/>
                <a:ea typeface="Roboto Light"/>
                <a:cs typeface="Roboto Light"/>
                <a:sym typeface="Roboto Light"/>
              </a:rPr>
              <a:t>     science of making things smart</a:t>
            </a:r>
            <a:endParaRPr sz="20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789950" y="745675"/>
            <a:ext cx="3717300" cy="3717300"/>
          </a:xfrm>
          <a:prstGeom prst="ellipse">
            <a:avLst/>
          </a:prstGeom>
          <a:solidFill>
            <a:srgbClr val="E07171">
              <a:alpha val="86920"/>
            </a:srgbClr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533" name="Shape 533"/>
          <p:cNvGrpSpPr/>
          <p:nvPr/>
        </p:nvGrpSpPr>
        <p:grpSpPr>
          <a:xfrm>
            <a:off x="2189303" y="1525548"/>
            <a:ext cx="6072021" cy="2138700"/>
            <a:chOff x="2237600" y="1906548"/>
            <a:chExt cx="6072021" cy="2138700"/>
          </a:xfrm>
        </p:grpSpPr>
        <p:sp>
          <p:nvSpPr>
            <p:cNvPr id="534" name="Shape 534"/>
            <p:cNvSpPr/>
            <p:nvPr/>
          </p:nvSpPr>
          <p:spPr>
            <a:xfrm>
              <a:off x="2237600" y="1906548"/>
              <a:ext cx="2166300" cy="2138700"/>
            </a:xfrm>
            <a:prstGeom prst="ellipse">
              <a:avLst/>
            </a:prstGeom>
            <a:solidFill>
              <a:srgbClr val="00009F">
                <a:alpha val="73080"/>
              </a:srgbClr>
            </a:solidFill>
            <a:ln w="1905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4592321" y="2413525"/>
              <a:ext cx="3717300" cy="76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25" tIns="35725" rIns="35725" bIns="357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009F"/>
                  </a:solidFill>
                  <a:latin typeface="Roboto"/>
                  <a:ea typeface="Roboto"/>
                  <a:cs typeface="Roboto"/>
                  <a:sym typeface="Roboto"/>
                </a:rPr>
                <a:t> machine learning</a:t>
              </a:r>
              <a:endParaRPr sz="2600">
                <a:solidFill>
                  <a:srgbClr val="00009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 Light"/>
                  <a:ea typeface="Roboto Light"/>
                  <a:cs typeface="Roboto Light"/>
                  <a:sym typeface="Roboto Light"/>
                </a:rPr>
                <a:t>  techniques to learn from data</a:t>
              </a:r>
              <a:endParaRPr sz="2000"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60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/>
        </p:nvSpPr>
        <p:spPr>
          <a:xfrm>
            <a:off x="820875" y="1337825"/>
            <a:ext cx="3366000" cy="3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Write a computer program </a:t>
            </a:r>
            <a:b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with </a:t>
            </a:r>
            <a:r>
              <a:rPr lang="en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explicit rules</a:t>
            </a:r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to follow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2000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email </a:t>
            </a: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lang="en" sz="2000" dirty="0">
                <a:solidFill>
                  <a:srgbClr val="434343"/>
                </a:solidFill>
              </a:rPr>
              <a:t>  </a:t>
            </a:r>
            <a:r>
              <a:rPr lang="en" sz="2000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V!agrå</a:t>
            </a:r>
            <a:endParaRPr sz="2000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then</a:t>
            </a:r>
            <a:r>
              <a:rPr lang="en" sz="2000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mark is-spam;</a:t>
            </a:r>
            <a:endParaRPr sz="2000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2000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email </a:t>
            </a: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lang="en" sz="2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…</a:t>
            </a:r>
            <a:endParaRPr sz="2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2000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email </a:t>
            </a:r>
            <a:r>
              <a:rPr lang="en" sz="20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lang="en" sz="2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…</a:t>
            </a:r>
            <a:endParaRPr sz="2000" dirty="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1" name="Shape 541"/>
          <p:cNvSpPr txBox="1"/>
          <p:nvPr/>
        </p:nvSpPr>
        <p:spPr>
          <a:xfrm>
            <a:off x="4619350" y="1337825"/>
            <a:ext cx="3782400" cy="3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Write a computer program </a:t>
            </a:r>
            <a:b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lang="e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learn from examples</a:t>
            </a:r>
            <a:endParaRPr sz="2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285F4"/>
                </a:solidFill>
                <a:latin typeface="Courier New"/>
                <a:ea typeface="Courier New"/>
                <a:cs typeface="Courier New"/>
                <a:sym typeface="Courier New"/>
              </a:rPr>
              <a:t>try to classify</a:t>
            </a:r>
            <a:r>
              <a:rPr lang="en" sz="20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some emails;</a:t>
            </a:r>
            <a:endParaRPr sz="20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change self to </a:t>
            </a:r>
            <a:r>
              <a:rPr lang="en" sz="2000">
                <a:solidFill>
                  <a:srgbClr val="4285F4"/>
                </a:solidFill>
                <a:latin typeface="Courier New"/>
                <a:ea typeface="Courier New"/>
                <a:cs typeface="Courier New"/>
                <a:sym typeface="Courier New"/>
              </a:rPr>
              <a:t>reduce errors</a:t>
            </a:r>
            <a:r>
              <a:rPr lang="en" sz="20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285F4"/>
                </a:solidFill>
                <a:latin typeface="Courier New"/>
                <a:ea typeface="Courier New"/>
                <a:cs typeface="Courier New"/>
                <a:sym typeface="Courier New"/>
              </a:rPr>
              <a:t>repeat</a:t>
            </a:r>
            <a:r>
              <a:rPr lang="en" sz="20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different way of doing things</a:t>
            </a:r>
            <a:endParaRPr sz="24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2455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Deep Neural Networks Step 1: training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E40558-1CF3-1548-ABCC-010860D57C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536" y="1040632"/>
            <a:ext cx="6480928" cy="36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Deep Neural Networks Step 2: testing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32C64C-BE90-A443-9917-A4F7CFE32A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323" y="1074656"/>
            <a:ext cx="6479354" cy="36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6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Shape 5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500" y="618225"/>
            <a:ext cx="6405000" cy="390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Shape 581"/>
          <p:cNvSpPr txBox="1"/>
          <p:nvPr/>
        </p:nvSpPr>
        <p:spPr>
          <a:xfrm>
            <a:off x="7323525" y="4768800"/>
            <a:ext cx="18204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© Paul Parker/SPL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8368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/>
          </p:nvPr>
        </p:nvSpPr>
        <p:spPr>
          <a:xfrm>
            <a:off x="530350" y="339300"/>
            <a:ext cx="83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Roboto"/>
                <a:ea typeface="Roboto"/>
                <a:cs typeface="Roboto"/>
                <a:sym typeface="Roboto"/>
              </a:rPr>
              <a:t>Some key challenges </a:t>
            </a:r>
            <a:endParaRPr sz="24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530350" y="1150069"/>
            <a:ext cx="8301900" cy="3907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Explainability</a:t>
            </a:r>
            <a:r>
              <a:rPr lang="e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Accountability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Fairness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Inclusion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Safety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Liability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Copyright</a:t>
            </a:r>
            <a:endParaRPr lang="en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623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/>
          </p:nvPr>
        </p:nvSpPr>
        <p:spPr>
          <a:xfrm>
            <a:off x="421050" y="339300"/>
            <a:ext cx="83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Explainability, accountability, fairness, inclusion</a:t>
            </a:r>
            <a:b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</a:br>
            <a:r>
              <a:rPr lang="en" sz="2400" b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530350" y="883096"/>
            <a:ext cx="8301900" cy="4145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Algorithmic “black boxes”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"Garbage in garbage out”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Risk of (hidden) bias and discrimination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Moral responsibility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Highly researched field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Algorithms can help to detect bias in human decisions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Need for high quality open data sets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Diversity in development</a:t>
            </a:r>
          </a:p>
          <a:p>
            <a:pPr marL="342900">
              <a:spcBef>
                <a:spcPct val="20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Google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  <a:hlinkClick r:id="rId3"/>
              </a:rPr>
              <a:t>ML Fairness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initiatives,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  <a:hlinkClick r:id="rId4"/>
              </a:rPr>
              <a:t>PAIR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,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  <a:hlinkClick r:id="rId5"/>
              </a:rPr>
              <a:t>Facets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9252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Bildschirmpräsentation (16:9)</PresentationFormat>
  <Paragraphs>101</Paragraphs>
  <Slides>21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 Theme</vt:lpstr>
      <vt:lpstr>AI – an industry perspective   And some thoughts on copyright </vt:lpstr>
      <vt:lpstr>Overview</vt:lpstr>
      <vt:lpstr>PowerPoint-Präsentation</vt:lpstr>
      <vt:lpstr>A different way of doing things</vt:lpstr>
      <vt:lpstr>Deep Neural Networks Step 1: training</vt:lpstr>
      <vt:lpstr>Deep Neural Networks Step 2: testing</vt:lpstr>
      <vt:lpstr>PowerPoint-Präsentation</vt:lpstr>
      <vt:lpstr>Some key challenges </vt:lpstr>
      <vt:lpstr>Explainability, accountability, fairness, inclusion  </vt:lpstr>
      <vt:lpstr>Safety and liability  </vt:lpstr>
      <vt:lpstr>Copyright: Upstream</vt:lpstr>
      <vt:lpstr>PowerPoint-Präsentation</vt:lpstr>
      <vt:lpstr>Non-expressive use</vt:lpstr>
      <vt:lpstr>Copyright: Downstream</vt:lpstr>
      <vt:lpstr>What is creativity and can it be coded?</vt:lpstr>
      <vt:lpstr>PowerPoint-Präsentation</vt:lpstr>
      <vt:lpstr>PowerPoint-Präsentation</vt:lpstr>
      <vt:lpstr>PowerPoint-Präsentation</vt:lpstr>
      <vt:lpstr>Thank you</vt:lpstr>
      <vt:lpstr>References and further readings part 1</vt:lpstr>
      <vt:lpstr>References and further readings part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Copyright</dc:title>
  <dc:creator>Microsoft Office User</dc:creator>
  <cp:lastModifiedBy>Döpke, Martin</cp:lastModifiedBy>
  <cp:revision>102</cp:revision>
  <dcterms:created xsi:type="dcterms:W3CDTF">2017-02-11T15:30:57Z</dcterms:created>
  <dcterms:modified xsi:type="dcterms:W3CDTF">2018-06-05T17:02:16Z</dcterms:modified>
</cp:coreProperties>
</file>